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613" r:id="rId3"/>
    <p:sldId id="650" r:id="rId4"/>
    <p:sldId id="1023" r:id="rId5"/>
    <p:sldId id="1083" r:id="rId6"/>
    <p:sldId id="1088" r:id="rId7"/>
    <p:sldId id="1089" r:id="rId8"/>
    <p:sldId id="1091" r:id="rId9"/>
    <p:sldId id="1092" r:id="rId10"/>
    <p:sldId id="1026" r:id="rId11"/>
    <p:sldId id="1025" r:id="rId12"/>
    <p:sldId id="1027" r:id="rId13"/>
    <p:sldId id="1028" r:id="rId14"/>
    <p:sldId id="1029" r:id="rId15"/>
    <p:sldId id="1030" r:id="rId16"/>
    <p:sldId id="1084" r:id="rId17"/>
    <p:sldId id="1085" r:id="rId18"/>
    <p:sldId id="1207" r:id="rId19"/>
    <p:sldId id="1086" r:id="rId21"/>
    <p:sldId id="858" r:id="rId22"/>
    <p:sldId id="879" r:id="rId23"/>
    <p:sldId id="882" r:id="rId24"/>
    <p:sldId id="883" r:id="rId25"/>
    <p:sldId id="884" r:id="rId26"/>
    <p:sldId id="885" r:id="rId27"/>
    <p:sldId id="887" r:id="rId28"/>
    <p:sldId id="886" r:id="rId29"/>
    <p:sldId id="1265" r:id="rId30"/>
    <p:sldId id="1266" r:id="rId31"/>
    <p:sldId id="888" r:id="rId32"/>
    <p:sldId id="889" r:id="rId33"/>
    <p:sldId id="890" r:id="rId34"/>
    <p:sldId id="891" r:id="rId35"/>
    <p:sldId id="892" r:id="rId36"/>
    <p:sldId id="1264" r:id="rId37"/>
    <p:sldId id="1208" r:id="rId38"/>
    <p:sldId id="1352" r:id="rId39"/>
    <p:sldId id="1209" r:id="rId40"/>
    <p:sldId id="893" r:id="rId41"/>
    <p:sldId id="894" r:id="rId42"/>
    <p:sldId id="1037" r:id="rId43"/>
    <p:sldId id="1031" r:id="rId44"/>
    <p:sldId id="1032" r:id="rId45"/>
    <p:sldId id="1033" r:id="rId46"/>
    <p:sldId id="1034" r:id="rId47"/>
    <p:sldId id="1035" r:id="rId48"/>
    <p:sldId id="1036" r:id="rId49"/>
    <p:sldId id="1213" r:id="rId50"/>
    <p:sldId id="1212" r:id="rId51"/>
    <p:sldId id="881" r:id="rId52"/>
    <p:sldId id="1079" r:id="rId53"/>
    <p:sldId id="912" r:id="rId54"/>
    <p:sldId id="916" r:id="rId55"/>
    <p:sldId id="913" r:id="rId56"/>
    <p:sldId id="914" r:id="rId57"/>
    <p:sldId id="1080" r:id="rId58"/>
    <p:sldId id="917" r:id="rId59"/>
    <p:sldId id="918" r:id="rId60"/>
    <p:sldId id="920" r:id="rId61"/>
    <p:sldId id="1081" r:id="rId62"/>
    <p:sldId id="1082" r:id="rId63"/>
    <p:sldId id="1353" r:id="rId64"/>
    <p:sldId id="924" r:id="rId65"/>
    <p:sldId id="923" r:id="rId66"/>
    <p:sldId id="1356" r:id="rId67"/>
    <p:sldId id="926" r:id="rId68"/>
    <p:sldId id="927" r:id="rId69"/>
    <p:sldId id="1214" r:id="rId70"/>
    <p:sldId id="1215" r:id="rId71"/>
    <p:sldId id="898" r:id="rId72"/>
    <p:sldId id="900" r:id="rId73"/>
    <p:sldId id="901" r:id="rId74"/>
    <p:sldId id="902" r:id="rId75"/>
    <p:sldId id="1093" r:id="rId76"/>
    <p:sldId id="904" r:id="rId77"/>
    <p:sldId id="1024" r:id="rId78"/>
    <p:sldId id="777" r:id="rId79"/>
  </p:sldIdLst>
  <p:sldSz cx="12192000" cy="6858000"/>
  <p:notesSz cx="6858000" cy="9144000"/>
  <p:defaultTextStyle>
    <a:defPPr>
      <a:defRPr lang="zh-CN"/>
    </a:defPPr>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5" d="100"/>
          <a:sy n="65" d="100"/>
        </p:scale>
        <p:origin x="-666" y="-57"/>
      </p:cViewPr>
      <p:guideLst>
        <p:guide orient="horz" pos="2159"/>
        <p:guide pos="3028"/>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2968625" cy="455613"/>
          </a:xfrm>
          <a:prstGeom prst="rect">
            <a:avLst/>
          </a:prstGeom>
          <a:noFill/>
          <a:ln w="9525">
            <a:noFill/>
          </a:ln>
        </p:spPr>
        <p:txBody>
          <a:bodyPr vert="horz" wrap="square" lIns="96661" tIns="48331" rIns="96661" bIns="48331" anchor="t"/>
          <a:lstStyle/>
          <a:p>
            <a:pPr lvl="0"/>
            <a:endParaRPr sz="1300">
              <a:ea typeface="宋体" panose="02010600030101010101" pitchFamily="2" charset="-122"/>
            </a:endParaRPr>
          </a:p>
        </p:txBody>
      </p:sp>
      <p:sp>
        <p:nvSpPr>
          <p:cNvPr id="2051" name="Rectangle 3"/>
          <p:cNvSpPr>
            <a:spLocks noGrp="1"/>
          </p:cNvSpPr>
          <p:nvPr>
            <p:ph type="dt" idx="1"/>
          </p:nvPr>
        </p:nvSpPr>
        <p:spPr>
          <a:xfrm>
            <a:off x="3883025" y="0"/>
            <a:ext cx="2970213" cy="455613"/>
          </a:xfrm>
          <a:prstGeom prst="rect">
            <a:avLst/>
          </a:prstGeom>
          <a:noFill/>
          <a:ln w="9525">
            <a:noFill/>
          </a:ln>
        </p:spPr>
        <p:txBody>
          <a:bodyPr vert="horz" wrap="square" lIns="96661" tIns="48331" rIns="96661" bIns="48331" anchor="t"/>
          <a:lstStyle/>
          <a:p>
            <a:pPr lvl="0" algn="r"/>
            <a:endParaRPr sz="1300">
              <a:ea typeface="宋体" panose="02010600030101010101" pitchFamily="2" charset="-122"/>
            </a:endParaRPr>
          </a:p>
        </p:txBody>
      </p:sp>
      <p:sp>
        <p:nvSpPr>
          <p:cNvPr id="2052" name="Rectangle 4"/>
          <p:cNvSpPr>
            <a:spLocks noGrp="1" noRot="1" noChangeAspect="1" noTextEdit="1"/>
          </p:cNvSpPr>
          <p:nvPr>
            <p:ph type="sldImg" idx="2"/>
          </p:nvPr>
        </p:nvSpPr>
        <p:spPr>
          <a:xfrm>
            <a:off x="131763" y="684213"/>
            <a:ext cx="6591300" cy="3430587"/>
          </a:xfrm>
          <a:prstGeom prst="rect">
            <a:avLst/>
          </a:prstGeom>
          <a:noFill/>
          <a:ln w="9525">
            <a:noFill/>
          </a:ln>
        </p:spPr>
      </p:sp>
      <p:sp>
        <p:nvSpPr>
          <p:cNvPr id="2053" name="Rectangle 5"/>
          <p:cNvSpPr>
            <a:spLocks noGrp="1" noRot="1" noChangeAspect="1" noTextEdit="1"/>
          </p:cNvSpPr>
          <p:nvPr/>
        </p:nvSpPr>
        <p:spPr>
          <a:xfrm>
            <a:off x="682625" y="4341813"/>
            <a:ext cx="5486400" cy="4113212"/>
          </a:xfrm>
          <a:prstGeom prst="rect">
            <a:avLst/>
          </a:prstGeom>
          <a:noFill/>
          <a:ln w="9525">
            <a:noFill/>
          </a:ln>
        </p:spPr>
        <p:txBody>
          <a:bodyPr vert="horz" wrap="square" lIns="96661" tIns="48331" rIns="96661" bIns="48331"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2054" name="Rectangle 6"/>
          <p:cNvSpPr>
            <a:spLocks noGrp="1"/>
          </p:cNvSpPr>
          <p:nvPr>
            <p:ph type="ftr" sz="quarter" idx="4"/>
          </p:nvPr>
        </p:nvSpPr>
        <p:spPr>
          <a:xfrm>
            <a:off x="0" y="8683625"/>
            <a:ext cx="2968625" cy="455613"/>
          </a:xfrm>
          <a:prstGeom prst="rect">
            <a:avLst/>
          </a:prstGeom>
          <a:noFill/>
          <a:ln w="9525">
            <a:noFill/>
          </a:ln>
        </p:spPr>
        <p:txBody>
          <a:bodyPr vert="horz" wrap="square" lIns="96661" tIns="48331" rIns="96661" bIns="48331" anchor="b"/>
          <a:lstStyle/>
          <a:p>
            <a:pPr lvl="0"/>
            <a:endParaRPr sz="1300">
              <a:ea typeface="宋体" panose="02010600030101010101" pitchFamily="2" charset="-122"/>
            </a:endParaRPr>
          </a:p>
        </p:txBody>
      </p:sp>
      <p:sp>
        <p:nvSpPr>
          <p:cNvPr id="2055" name="Rectangle 7"/>
          <p:cNvSpPr>
            <a:spLocks noGrp="1"/>
          </p:cNvSpPr>
          <p:nvPr>
            <p:ph type="sldNum" sz="quarter" idx="5"/>
          </p:nvPr>
        </p:nvSpPr>
        <p:spPr>
          <a:xfrm>
            <a:off x="3883025" y="8683625"/>
            <a:ext cx="2970213" cy="455613"/>
          </a:xfrm>
          <a:prstGeom prst="rect">
            <a:avLst/>
          </a:prstGeom>
          <a:noFill/>
          <a:ln w="9525">
            <a:noFill/>
          </a:ln>
        </p:spPr>
        <p:txBody>
          <a:bodyPr vert="horz" wrap="square" lIns="96661" tIns="48331" rIns="96661" bIns="48331" anchor="b"/>
          <a:lstStyle/>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Tree>
  </p:cSld>
  <p:clrMap bg1="lt1" tx1="dk1" bg2="lt2" tx2="dk2" accent1="accent1" accent2="accent2" accent3="accent3" accent4="accent4" accent5="accent5" accent6="accent6" hlink="hlink" folHlink="folHlink"/>
  <p:hf hdr="0" ftr="0" dt="0"/>
  <p:notesStyle>
    <a:lvl1pPr lvl="0" defTabSz="0" fontAlgn="base">
      <a:defRPr sz="1200" kern="1200"/>
    </a:lvl1pPr>
    <a:lvl2pPr marL="0" lvl="1" indent="0" defTabSz="0" fontAlgn="base">
      <a:defRPr sz="1200" kern="1200"/>
    </a:lvl2pPr>
    <a:lvl3pPr marL="0" lvl="2" indent="0" defTabSz="0" fontAlgn="base">
      <a:defRPr sz="1200" kern="1200"/>
    </a:lvl3pPr>
    <a:lvl4pPr marL="0" lvl="3" indent="0" defTabSz="0" fontAlgn="base">
      <a:defRPr sz="1200" kern="1200"/>
    </a:lvl4pPr>
    <a:lvl5pPr marL="0" lvl="4" indent="0" defTabSz="0" fontAlgn="base">
      <a:defRPr sz="1200" kern="1200"/>
    </a:lvl5pPr>
    <a:lvl6pPr marL="2286000" lvl="5" indent="0" defTabSz="0" fontAlgn="base">
      <a:defRPr sz="1200" kern="1200"/>
    </a:lvl6pPr>
    <a:lvl7pPr marL="2743200" lvl="6" indent="0" defTabSz="0" fontAlgn="base">
      <a:defRPr sz="1200" kern="1200"/>
    </a:lvl7pPr>
    <a:lvl8pPr marL="3200400" lvl="7" indent="0" defTabSz="0" fontAlgn="base">
      <a:defRPr sz="1200" kern="1200"/>
    </a:lvl8pPr>
    <a:lvl9pPr marL="3657600" lvl="8" indent="0" defTabSz="0" fontAlgn="base">
      <a:defRPr sz="1200" kern="1200"/>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r>
              <a:rPr lang="zh-CN" altLang="en-US"/>
              <a:t>非监督学习的生成模型P(X)和监督学习的判别模型P(Y|X)之间的关系，</a:t>
            </a:r>
            <a:r>
              <a:rPr lang="zh-CN" altLang="en-US">
                <a:sym typeface="+mn-ea"/>
              </a:rPr>
              <a:t>这是个经典问题，</a:t>
            </a:r>
            <a:r>
              <a:rPr lang="zh-CN" altLang="en-US"/>
              <a:t>到底是亲兄弟，还是世仇呢？</a:t>
            </a:r>
            <a:endParaRPr lang="zh-CN" altLang="en-US"/>
          </a:p>
          <a:p>
            <a:endParaRPr lang="zh-CN" altLang="en-US"/>
          </a:p>
          <a:p>
            <a:r>
              <a:rPr lang="zh-CN" altLang="en-US"/>
              <a:t>这个问题目前没有人能给出数学上解释，但是从生物学上来讲，肯定是关系很大的。</a:t>
            </a:r>
            <a:endParaRPr lang="zh-CN" altLang="en-US"/>
          </a:p>
          <a:p>
            <a:endParaRPr lang="zh-CN" altLang="en-US"/>
          </a:p>
          <a:p>
            <a:r>
              <a:rPr lang="zh-CN" altLang="en-US"/>
              <a:t>如果两者之间没有关系，那么P(X)初始化得出的参数，会被之后P(Y|X)改的一团糟，反之，则只是被P(Y|X)进行小修小改。</a:t>
            </a:r>
            <a:endParaRPr lang="zh-CN" altLang="en-US"/>
          </a:p>
          <a:p>
            <a:endParaRPr lang="zh-CN" altLang="en-US"/>
          </a:p>
          <a:p>
            <a:r>
              <a:rPr lang="zh-CN" altLang="en-US"/>
              <a:t>Hinton就是利用此假设，提出了逐层贪心初始化的方法</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64514" name="幻灯片图像占位符 64513"/>
          <p:cNvSpPr>
            <a:spLocks noGrp="1" noRot="1" noChangeAspect="1" noTextEdit="1"/>
          </p:cNvSpPr>
          <p:nvPr>
            <p:ph type="sldImg"/>
          </p:nvPr>
        </p:nvSpPr>
        <p:spPr>
          <a:ln w="1"/>
        </p:spPr>
      </p:sp>
      <p:sp>
        <p:nvSpPr>
          <p:cNvPr id="64515" name="文本占位符 645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在每个卷积层之后，通常会立即应用一个非线性层（或激活层）。其目的是给一个在卷积层中刚经过线性计算操作（只是数组元素依次（element wise）相乘与求和）的系统引入非线性特征。过去，人们用的是像双曲正切和 S 型函数这样的非线性方程，但研究者发现 ReLU 层效果好得多，因为神经网络能够在准确度不发生明显改变的情况下把训练速度提高很多（由于计算效率增加）。它同样能帮助减轻梯度消失的问题——由于梯度以指数方式在层中消失，导致网络较底层的训练速度非常慢。ReLU 层对输入内容的所有值都应用了函数 f(x) = max(0, x)。用基本术语来说，这一层把所有的负激活（negative activation）都变为零。这一层会增加模型乃至整个神经网络的非线性特征，而且不会影响卷积层的感受野。</a:t>
            </a:r>
            <a:endParaRPr lang="en-US" altLang="zh-CN"/>
          </a:p>
          <a:p>
            <a:pPr lvl="0"/>
            <a:endParaRPr lang="en-US" altLang="zh-CN"/>
          </a:p>
          <a:p>
            <a:pPr lvl="0"/>
            <a:r>
              <a:rPr lang="en-US" altLang="zh-CN"/>
              <a:t>Dropout</a:t>
            </a:r>
            <a:r>
              <a:rPr lang="zh-CN" altLang="en-US"/>
              <a:t>是指在模型训练时随机让网络某些隐含层节点的权重不工作，不工作的那些节点可以暂时认为不是网络结构的一部分，但是它的权重得保留下来（只是暂时不更新而已），因为下次样本输入时它可能又得工作了</a:t>
            </a:r>
            <a:endParaRPr lang="zh-CN" altLang="en-US"/>
          </a:p>
          <a:p>
            <a:pPr lvl="0"/>
            <a:endParaRPr lang="zh-CN" altLang="en-US"/>
          </a:p>
          <a:p>
            <a:pPr lvl="0"/>
            <a:r>
              <a:rPr lang="en-US" altLang="zh-CN">
                <a:sym typeface="+mn-ea"/>
              </a:rPr>
              <a:t>Dropout</a:t>
            </a:r>
            <a:r>
              <a:rPr lang="zh-CN" altLang="en-US">
                <a:sym typeface="+mn-ea"/>
              </a:rPr>
              <a:t>减少了神经元之间复杂的共适性。</a:t>
            </a:r>
            <a:r>
              <a:rPr lang="zh-CN" altLang="en-US"/>
              <a:t>消除减弱了神经元节点间的联合适应性，增强了泛化能力。因为一个神经元不能依赖其他特定的神经元。因此，不得不去学习随机子集神经元间的鲁棒性的有用连接。作用和L1和L2范式正则化是相同的。都是来减少权重连接，然后增加网络模型在缺失个体连接信息情况下的鲁棒性。</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幻灯片图像占位符 32769"/>
          <p:cNvSpPr>
            <a:spLocks noGrp="1" noRot="1" noChangeAspect="1" noTextEdit="1"/>
          </p:cNvSpPr>
          <p:nvPr>
            <p:ph type="sldImg"/>
          </p:nvPr>
        </p:nvSpPr>
        <p:spPr>
          <a:ln w="1"/>
        </p:spPr>
      </p:sp>
      <p:sp>
        <p:nvSpPr>
          <p:cNvPr id="32771" name="文本占位符 327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With enough neurons and time, RNNs can compute anything that can be computed by your computer.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5842" name="幻灯片图像占位符 35841"/>
          <p:cNvSpPr>
            <a:spLocks noGrp="1" noRot="1" noChangeAspect="1" noTextEdit="1"/>
          </p:cNvSpPr>
          <p:nvPr>
            <p:ph type="sldImg"/>
          </p:nvPr>
        </p:nvSpPr>
        <p:spPr>
          <a:ln w="1"/>
        </p:spPr>
      </p:sp>
      <p:sp>
        <p:nvSpPr>
          <p:cNvPr id="35843" name="文本占位符 35842"/>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RNN和传统的多层感知机不同的就是跟时间沾上边了</a:t>
            </a:r>
            <a:endParaRPr lang="zh-CN" altLang="en-US" dirty="0"/>
          </a:p>
          <a:p>
            <a:pPr lvl="0"/>
            <a:endParaRPr lang="zh-CN" altLang="en-US" dirty="0"/>
          </a:p>
          <a:p>
            <a:pPr lvl="0"/>
            <a:r>
              <a:rPr lang="zh-CN" altLang="en-US" dirty="0">
                <a:ea typeface="宋体" panose="02010600030101010101" pitchFamily="2" charset="-122"/>
              </a:rPr>
              <a:t>RNN多层网络，保持重用相同的参数</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9938" name="幻灯片图像占位符 39937"/>
          <p:cNvSpPr>
            <a:spLocks noGrp="1" noRot="1" noChangeAspect="1" noTextEdit="1"/>
          </p:cNvSpPr>
          <p:nvPr>
            <p:ph type="sldImg"/>
          </p:nvPr>
        </p:nvSpPr>
        <p:spPr>
          <a:ln w="1"/>
        </p:spPr>
      </p:sp>
      <p:sp>
        <p:nvSpPr>
          <p:cNvPr id="39939" name="文本占位符 3993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提供输入，初始状态</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986" name="幻灯片图像占位符 41985"/>
          <p:cNvSpPr>
            <a:spLocks noGrp="1" noRot="1" noChangeAspect="1" noTextEdit="1"/>
          </p:cNvSpPr>
          <p:nvPr>
            <p:ph type="sldImg"/>
          </p:nvPr>
        </p:nvSpPr>
        <p:spPr>
          <a:ln w="1"/>
        </p:spPr>
      </p:sp>
      <p:sp>
        <p:nvSpPr>
          <p:cNvPr id="41987" name="文本占位符 4198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监督信号</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灯片编号占位符 2"/>
          <p:cNvSpPr>
            <a:spLocks noGrp="1"/>
          </p:cNvSpPr>
          <p:nvPr>
            <p:ph type="sldNum" sz="quarter" idx="5"/>
          </p:nvPr>
        </p:nvSpPr>
        <p:spPr/>
        <p:txBody>
          <a:bodyPr/>
          <a:p>
            <a:pPr lvl="0" algn="r"/>
            <a:fld id="{9A0DB2DC-4C9A-4742-B13C-FB6460FD3503}" type="slidenum">
              <a:rPr lang="en-US" altLang="x-none" dirty="0">
                <a:ea typeface="宋体" panose="02010600030101010101" pitchFamily="2" charset="-122"/>
              </a:rPr>
            </a:fld>
            <a:endParaRPr lang="en-US" altLang="x-none" sz="1300" dirty="0">
              <a:ea typeface="宋体" panose="02010600030101010101" pitchFamily="2" charset="-122"/>
            </a:endParaRPr>
          </a:p>
        </p:txBody>
      </p:sp>
      <p:sp>
        <p:nvSpPr>
          <p:cNvPr id="4" name="文本占位符 3"/>
          <p:cNvSpPr>
            <a:spLocks noGrp="1"/>
          </p:cNvSpPr>
          <p:nvPr>
            <p:ph type="body" sz="quarter"/>
          </p:nvPr>
        </p:nvSpPr>
        <p:spPr>
          <a:xfrm>
            <a:off x="662016" y="3931500"/>
            <a:ext cx="5296132" cy="3216682"/>
          </a:xfrm>
          <a:prstGeom prst="rect">
            <a:avLst/>
          </a:prstGeom>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59394" name="幻灯片图像占位符 59393"/>
          <p:cNvSpPr>
            <a:spLocks noGrp="1" noRot="1" noChangeAspect="1" noTextEdit="1"/>
          </p:cNvSpPr>
          <p:nvPr>
            <p:ph type="sldImg"/>
          </p:nvPr>
        </p:nvSpPr>
        <p:spPr>
          <a:ln w="1"/>
        </p:spPr>
      </p:sp>
      <p:sp>
        <p:nvSpPr>
          <p:cNvPr id="59395" name="文本占位符 5939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Grid search</a:t>
            </a:r>
            <a:endParaRPr lang="en-US" altLang="zh-CN"/>
          </a:p>
          <a:p>
            <a:pPr lvl="0"/>
            <a:r>
              <a:rPr lang="en-US" altLang="zh-CN"/>
              <a:t>Multi-resolution search</a:t>
            </a:r>
            <a:endParaRPr lang="en-US" altLang="zh-CN"/>
          </a:p>
          <a:p>
            <a:pPr lvl="0"/>
            <a:r>
              <a:rPr lang="en-US" altLang="zh-CN"/>
              <a:t>Random search (Bergstra and Bengio, 2012)</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7170" name="幻灯片图像占位符 7169"/>
          <p:cNvSpPr>
            <a:spLocks noGrp="1" noRot="1" noChangeAspect="1" noTextEdit="1"/>
          </p:cNvSpPr>
          <p:nvPr>
            <p:ph type="sldImg"/>
          </p:nvPr>
        </p:nvSpPr>
        <p:spPr>
          <a:ln w="1"/>
        </p:spPr>
      </p:sp>
      <p:sp>
        <p:nvSpPr>
          <p:cNvPr id="7171" name="文本占位符 717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它的非全连接和权值共享的网络结构使之更类似于生物神经网络，降低了网络模型的复杂度（对于很难学习的深层结构来说，这是非常重要的），减少了权值的数量。</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9218" name="幻灯片图像占位符 9217"/>
          <p:cNvSpPr>
            <a:spLocks noGrp="1" noRot="1" noChangeAspect="1" noTextEdit="1"/>
          </p:cNvSpPr>
          <p:nvPr>
            <p:ph type="sldImg"/>
          </p:nvPr>
        </p:nvSpPr>
        <p:spPr>
          <a:ln w="1"/>
        </p:spPr>
      </p:sp>
      <p:sp>
        <p:nvSpPr>
          <p:cNvPr id="9219" name="文本占位符 921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en-US" altLang="zh-CN"/>
              <a:t>V1</a:t>
            </a:r>
            <a:r>
              <a:rPr lang="zh-CN" altLang="en-US"/>
              <a:t>区由简单细胞和复杂细胞组成，简单细胞主要响应其接受域内的特定边缘刺激，每个复杂细胞以一些简单细胞为输入，以更大的接受域来响应特定的边缘刺激，但忽略刺激的精确位置。</a:t>
            </a:r>
            <a:endParaRPr lang="zh-CN" altLang="en-US"/>
          </a:p>
          <a:p>
            <a:pPr lvl="0"/>
            <a:endParaRPr lang="zh-CN" altLang="en-US"/>
          </a:p>
          <a:p>
            <a:pPr lvl="0"/>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266" name="幻灯片图像占位符 11265"/>
          <p:cNvSpPr>
            <a:spLocks noGrp="1" noRot="1" noChangeAspect="1" noTextEdit="1"/>
          </p:cNvSpPr>
          <p:nvPr>
            <p:ph type="sldImg"/>
          </p:nvPr>
        </p:nvSpPr>
        <p:spPr>
          <a:ln w="1"/>
        </p:spPr>
      </p:sp>
      <p:sp>
        <p:nvSpPr>
          <p:cNvPr id="11267" name="文本占位符 1126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一般认为人对外界的认知是从局部到全局的</a:t>
            </a:r>
            <a:endParaRPr lang="zh-CN" altLang="en-US" dirty="0"/>
          </a:p>
          <a:p>
            <a:pPr lvl="0"/>
            <a:endParaRPr lang="zh-CN" altLang="en-US" dirty="0"/>
          </a:p>
          <a:p>
            <a:pPr lvl="0"/>
            <a:r>
              <a:rPr lang="zh-CN" altLang="en-US" dirty="0"/>
              <a:t>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a:t>
            </a:r>
            <a:endParaRPr lang="zh-CN" altLang="en-US" dirty="0"/>
          </a:p>
          <a:p>
            <a:pPr lvl="0"/>
            <a:endParaRPr lang="zh-CN" altLang="en-US" dirty="0"/>
          </a:p>
          <a:p>
            <a:pPr lvl="0"/>
            <a:r>
              <a:rPr lang="zh-CN" altLang="en-US" dirty="0">
                <a:ea typeface="宋体" panose="02010600030101010101" pitchFamily="2" charset="-122"/>
              </a:rPr>
              <a:t>数学上，参数减少</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3314" name="幻灯片图像占位符 13313"/>
          <p:cNvSpPr>
            <a:spLocks noGrp="1" noRot="1" noChangeAspect="1" noTextEdit="1"/>
          </p:cNvSpPr>
          <p:nvPr>
            <p:ph type="sldImg"/>
          </p:nvPr>
        </p:nvSpPr>
        <p:spPr>
          <a:ln w="1"/>
        </p:spPr>
      </p:sp>
      <p:sp>
        <p:nvSpPr>
          <p:cNvPr id="13315" name="文本占位符 13314"/>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理论基础是对于自然图像来说，因为它们具有稳定性，即图像中某个部分的统计特征和其它部位的相似，因此我们学习到的某个部位的特征也同样适用于其它部位。</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a:ln w="1"/>
        </p:spPr>
      </p:sp>
      <p:sp>
        <p:nvSpPr>
          <p:cNvPr id="17411" name="文本占位符 17410"/>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一个卷积，</a:t>
            </a:r>
            <a:r>
              <a:rPr lang="zh-CN" altLang="en-US" dirty="0"/>
              <a:t>特征提取是不充分的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a:ln w="1"/>
        </p:spPr>
      </p:sp>
      <p:sp>
        <p:nvSpPr>
          <p:cNvPr id="19459" name="文本占位符 1945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a:t>对得到的特征向量进行统计计算的话，所有的图像局部块应该也都能得到相似的结果。</a:t>
            </a:r>
            <a:endParaRPr lang="zh-CN" altLang="en-US"/>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a:ln w="1"/>
        </p:spPr>
      </p:sp>
      <p:sp>
        <p:nvSpPr>
          <p:cNvPr id="24579" name="文本占位符 24578"/>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ea typeface="宋体" panose="02010600030101010101" pitchFamily="2" charset="-122"/>
              </a:rPr>
              <a:t>Pooling如果采用max Pooling的话，需要在前向传播时记录最大值的位置。</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a:ln w="1"/>
        </p:spPr>
      </p:sp>
      <p:sp>
        <p:nvSpPr>
          <p:cNvPr id="26627" name="文本占位符 26626"/>
          <p:cNvSpPr>
            <a:spLocks noGrp="1" noRot="1" noChangeAspect="1" noTextEdit="1"/>
          </p:cNvSpPr>
          <p:nvPr>
            <p:ph type="body" idx="1"/>
          </p:nvPr>
        </p:nvSpPr>
        <p:spPr>
          <a:xfrm>
            <a:off x="-623887" y="8210550"/>
            <a:ext cx="7046912" cy="8928100"/>
          </a:xfrm>
          <a:prstGeom prst="rect">
            <a:avLst/>
          </a:prstGeom>
          <a:noFill/>
          <a:ln w="1" cap="flat" cmpd="sng">
            <a:solidFill>
              <a:schemeClr val="tx1"/>
            </a:solidFill>
            <a:prstDash val="solid"/>
            <a:headEnd type="none" w="med" len="med"/>
            <a:tailEnd type="none" w="med" len="med"/>
          </a:ln>
        </p:spPr>
        <p:txBody>
          <a:bodyPr/>
          <a:lstStyle/>
          <a:p>
            <a:pPr lvl="0"/>
            <a:r>
              <a:rPr lang="zh-CN" altLang="en-US" dirty="0"/>
              <a:t>C3的特征图</a:t>
            </a:r>
            <a:r>
              <a:rPr lang="zh-CN" altLang="en-US" dirty="0">
                <a:ea typeface="宋体" panose="02010600030101010101" pitchFamily="2" charset="-122"/>
              </a:rPr>
              <a:t>：</a:t>
            </a:r>
            <a:r>
              <a:rPr lang="zh-CN" altLang="en-US" dirty="0"/>
              <a:t>第一，不完全的连接机制将连接的数量保持在合理的范围内。第二，也是最重要的，其破坏了网络的对称性。由于不同的特征图有不同的输入，所以迫使他们抽取不同的特征（希望是互补的）。</a:t>
            </a: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25400"/>
            <a:ext cx="8967304" cy="615156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6172200" y="1825625"/>
            <a:ext cx="5181600" cy="20986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6172200" y="4076700"/>
            <a:ext cx="5181600" cy="21002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lvl="0"/>
          </a:p>
        </p:txBody>
      </p:sp>
      <p:sp>
        <p:nvSpPr>
          <p:cNvPr id="7" name="页脚占位符 6"/>
          <p:cNvSpPr>
            <a:spLocks noGrp="1"/>
          </p:cNvSpPr>
          <p:nvPr>
            <p:ph type="ftr" sz="quarter" idx="11"/>
          </p:nvPr>
        </p:nvSpPr>
        <p:spPr/>
        <p:txBody>
          <a:bodyPr/>
          <a:lstStyle/>
          <a:p>
            <a:pPr lvl="0"/>
          </a:p>
        </p:txBody>
      </p:sp>
      <p:sp>
        <p:nvSpPr>
          <p:cNvPr id="8" name="灯片编号占位符 7"/>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06400"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9792" y="1397000"/>
            <a:ext cx="5575808" cy="472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p>
        </p:txBody>
      </p:sp>
      <p:sp>
        <p:nvSpPr>
          <p:cNvPr id="5" name="灯片编号占位符 4"/>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p>
        </p:txBody>
      </p:sp>
      <p:sp>
        <p:nvSpPr>
          <p:cNvPr id="4" name="灯片编号占位符 3"/>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vert="horz" wrap="square" lIns="91436" tIns="45718" rIns="91436" bIns="45718" anchor="ctr"/>
          <a:lstStyle/>
          <a:p>
            <a:pPr lvl="0"/>
            <a:r>
              <a:rPr lang="en-US" altLang="zh-CN"/>
              <a:t>Click to edit Master title style</a:t>
            </a:r>
            <a:endParaRPr lang="en-US" altLang="zh-CN"/>
          </a:p>
        </p:txBody>
      </p:sp>
      <p:sp>
        <p:nvSpPr>
          <p:cNvPr id="1027" name="Rectangle 3"/>
          <p:cNvSpPr>
            <a:spLocks noGrp="1"/>
          </p:cNvSpPr>
          <p:nvPr>
            <p:ph type="body" idx="1"/>
          </p:nvPr>
        </p:nvSpPr>
        <p:spPr>
          <a:xfrm>
            <a:off x="406400" y="1397000"/>
            <a:ext cx="11379200" cy="4729163"/>
          </a:xfrm>
          <a:prstGeom prst="rect">
            <a:avLst/>
          </a:prstGeom>
          <a:noFill/>
          <a:ln w="9525">
            <a:noFill/>
          </a:ln>
        </p:spPr>
        <p:txBody>
          <a:bodyPr vert="horz" wrap="square" lIns="91436" tIns="45718" rIns="91436" bIns="45718" ancho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Rectangle 4"/>
          <p:cNvSpPr>
            <a:spLocks noGrp="1"/>
          </p:cNvSpPr>
          <p:nvPr>
            <p:ph type="dt" sz="half" idx="2"/>
          </p:nvPr>
        </p:nvSpPr>
        <p:spPr>
          <a:xfrm>
            <a:off x="457200" y="6245225"/>
            <a:ext cx="2133600" cy="476250"/>
          </a:xfrm>
          <a:prstGeom prst="rect">
            <a:avLst/>
          </a:prstGeom>
          <a:noFill/>
          <a:ln w="9525">
            <a:noFill/>
          </a:ln>
        </p:spPr>
        <p:txBody>
          <a:bodyPr vert="horz" wrap="square" lIns="91436" tIns="45718" rIns="91436" bIns="45718" anchor="t"/>
          <a:lstStyle>
            <a:lvl1pPr>
              <a:defRPr sz="1500">
                <a:ea typeface="宋体" panose="02010600030101010101" pitchFamily="2" charset="-122"/>
              </a:defRPr>
            </a:lvl1pPr>
          </a:lstStyle>
          <a:p>
            <a:pPr lvl="0"/>
          </a:p>
        </p:txBody>
      </p:sp>
      <p:sp>
        <p:nvSpPr>
          <p:cNvPr id="1029" name="Rectangle 5"/>
          <p:cNvSpPr>
            <a:spLocks noGrp="1"/>
          </p:cNvSpPr>
          <p:nvPr>
            <p:ph type="ftr" sz="quarter" idx="3"/>
          </p:nvPr>
        </p:nvSpPr>
        <p:spPr>
          <a:xfrm>
            <a:off x="3124200" y="6245225"/>
            <a:ext cx="2895600" cy="476250"/>
          </a:xfrm>
          <a:prstGeom prst="rect">
            <a:avLst/>
          </a:prstGeom>
          <a:noFill/>
          <a:ln w="9525">
            <a:noFill/>
          </a:ln>
        </p:spPr>
        <p:txBody>
          <a:bodyPr vert="horz" wrap="square" lIns="91436" tIns="45718" rIns="91436" bIns="45718" anchor="t"/>
          <a:lstStyle>
            <a:lvl1pPr algn="ctr">
              <a:defRPr sz="1500">
                <a:ea typeface="宋体" panose="02010600030101010101" pitchFamily="2" charset="-122"/>
              </a:defRPr>
            </a:lvl1pPr>
          </a:lstStyle>
          <a:p>
            <a:pPr lvl="0"/>
          </a:p>
        </p:txBody>
      </p:sp>
      <p:sp>
        <p:nvSpPr>
          <p:cNvPr id="1030" name="Rectangle 6"/>
          <p:cNvSpPr>
            <a:spLocks noGrp="1"/>
          </p:cNvSpPr>
          <p:nvPr>
            <p:ph type="sldNum" sz="quarter" idx="4"/>
          </p:nvPr>
        </p:nvSpPr>
        <p:spPr>
          <a:xfrm>
            <a:off x="6553200" y="6245225"/>
            <a:ext cx="2133600" cy="476250"/>
          </a:xfrm>
          <a:prstGeom prst="rect">
            <a:avLst/>
          </a:prstGeom>
          <a:noFill/>
          <a:ln w="9525">
            <a:noFill/>
          </a:ln>
        </p:spPr>
        <p:txBody>
          <a:bodyPr vert="horz" wrap="square" lIns="91436" tIns="45718" rIns="91436" bIns="45718" anchor="t"/>
          <a:lstStyle>
            <a:lvl1pPr algn="r">
              <a:defRPr sz="1500">
                <a:ea typeface="宋体" panose="02010600030101010101" pitchFamily="2" charset="-122"/>
              </a:defRPr>
            </a:lvl1pPr>
          </a:lstStyle>
          <a:p>
            <a:pPr lvl="0"/>
            <a:fld id="{9A0DB2DC-4C9A-4742-B13C-FB6460FD3503}" type="slidenum">
              <a:rPr lang="zh-CN" altLang="en-US" dirty="0"/>
            </a:fld>
            <a:endParaRPr lang="zh-CN" altLang="en-US" dirty="0"/>
          </a:p>
        </p:txBody>
      </p:sp>
      <p:sp>
        <p:nvSpPr>
          <p:cNvPr id="1031" name="Rectangle 7"/>
          <p:cNvSpPr/>
          <p:nvPr/>
        </p:nvSpPr>
        <p:spPr>
          <a:xfrm>
            <a:off x="0" y="1031875"/>
            <a:ext cx="12192000" cy="60325"/>
          </a:xfrm>
          <a:prstGeom prst="rect">
            <a:avLst/>
          </a:prstGeom>
          <a:gradFill rotWithShape="1">
            <a:gsLst>
              <a:gs pos="0">
                <a:srgbClr val="0000CC">
                  <a:alpha val="100000"/>
                </a:srgbClr>
              </a:gs>
              <a:gs pos="100000">
                <a:srgbClr val="000000">
                  <a:alpha val="100000"/>
                </a:srgbClr>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a:lnSpc>
                <a:spcPct val="100000"/>
              </a:lnSpc>
            </a:pPr>
            <a:endParaRPr sz="1800">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marL="0" lvl="0" indent="0" algn="ctr" eaLnBrk="1" latinLnBrk="0" hangingPunct="1">
        <a:lnSpc>
          <a:spcPct val="100000"/>
        </a:lnSpc>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lnSpc>
          <a:spcPct val="100000"/>
        </a:lnSpc>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emf"/><Relationship Id="rId1" Type="http://schemas.openxmlformats.org/officeDocument/2006/relationships/image" Target="../media/image17.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image" Target="../media/image20.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image" Target="../media/image22.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9.emf"/></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1.emf"/><Relationship Id="rId2" Type="http://schemas.openxmlformats.org/officeDocument/2006/relationships/image" Target="../media/image30.w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emf"/><Relationship Id="rId1" Type="http://schemas.openxmlformats.org/officeDocument/2006/relationships/image" Target="../media/image35.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46.wmf"/><Relationship Id="rId7" Type="http://schemas.openxmlformats.org/officeDocument/2006/relationships/oleObject" Target="../embeddings/oleObject9.bin"/><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wmf"/><Relationship Id="rId3" Type="http://schemas.openxmlformats.org/officeDocument/2006/relationships/oleObject" Target="../embeddings/oleObject7.bin"/><Relationship Id="rId2" Type="http://schemas.openxmlformats.org/officeDocument/2006/relationships/image" Target="../media/image43.wmf"/><Relationship Id="rId15" Type="http://schemas.openxmlformats.org/officeDocument/2006/relationships/notesSlide" Target="../notesSlides/notesSlide7.xml"/><Relationship Id="rId14" Type="http://schemas.openxmlformats.org/officeDocument/2006/relationships/vmlDrawing" Target="../drawings/vmlDrawing5.vml"/><Relationship Id="rId13" Type="http://schemas.openxmlformats.org/officeDocument/2006/relationships/slideLayout" Target="../slideLayouts/slideLayout2.xml"/><Relationship Id="rId12" Type="http://schemas.openxmlformats.org/officeDocument/2006/relationships/image" Target="../media/image48.wmf"/><Relationship Id="rId11" Type="http://schemas.openxmlformats.org/officeDocument/2006/relationships/oleObject" Target="../embeddings/oleObject11.bin"/><Relationship Id="rId10" Type="http://schemas.openxmlformats.org/officeDocument/2006/relationships/image" Target="../media/image47.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50.wmf"/><Relationship Id="rId1"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image" Target="../media/image57.wmf"/><Relationship Id="rId2" Type="http://schemas.openxmlformats.org/officeDocument/2006/relationships/oleObject" Target="../embeddings/oleObject14.bin"/><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emf"/></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7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emf"/><Relationship Id="rId1" Type="http://schemas.openxmlformats.org/officeDocument/2006/relationships/image" Target="../media/image7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oleObject" Target="../embeddings/oleObject3.bin"/><Relationship Id="rId3" Type="http://schemas.openxmlformats.org/officeDocument/2006/relationships/image" Target="../media/image5.png"/><Relationship Id="rId2" Type="http://schemas.openxmlformats.org/officeDocument/2006/relationships/oleObject" Target="../embeddings/oleObject2.bin"/><Relationship Id="rId1"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emf"/></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15.bin"/><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oleObject" Target="../embeddings/oleObject16.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17.bin"/><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2.vml"/><Relationship Id="rId4" Type="http://schemas.openxmlformats.org/officeDocument/2006/relationships/slideLayout" Target="../slideLayouts/slideLayout2.xml"/><Relationship Id="rId3" Type="http://schemas.openxmlformats.org/officeDocument/2006/relationships/image" Target="../media/image79.wmf"/><Relationship Id="rId2" Type="http://schemas.openxmlformats.org/officeDocument/2006/relationships/oleObject" Target="../embeddings/oleObject18.bin"/><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 Id="rId3" Type="http://schemas.openxmlformats.org/officeDocument/2006/relationships/image" Target="../media/image8.emf"/><Relationship Id="rId2" Type="http://schemas.openxmlformats.org/officeDocument/2006/relationships/image" Target="../media/image7.wmf"/><Relationship Id="rId1"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em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emf"/></Relationships>
</file>

<file path=ppt/slides/_rels/slide6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89.e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slides/_rels/slide7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94.wmf"/><Relationship Id="rId1" Type="http://schemas.openxmlformats.org/officeDocument/2006/relationships/oleObject" Target="../embeddings/oleObject19.bin"/></Relationships>
</file>

<file path=ppt/slides/_rels/slide71.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97.wmf"/><Relationship Id="rId5" Type="http://schemas.openxmlformats.org/officeDocument/2006/relationships/oleObject" Target="../embeddings/oleObject22.bin"/><Relationship Id="rId4" Type="http://schemas.openxmlformats.org/officeDocument/2006/relationships/image" Target="../media/image96.wmf"/><Relationship Id="rId3" Type="http://schemas.openxmlformats.org/officeDocument/2006/relationships/oleObject" Target="../embeddings/oleObject21.bin"/><Relationship Id="rId2" Type="http://schemas.openxmlformats.org/officeDocument/2006/relationships/image" Target="../media/image95.wmf"/><Relationship Id="rId1" Type="http://schemas.openxmlformats.org/officeDocument/2006/relationships/oleObject" Target="../embeddings/oleObject20.bin"/></Relationships>
</file>

<file path=ppt/slides/_rels/slide72.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wmf"/><Relationship Id="rId1" Type="http://schemas.openxmlformats.org/officeDocument/2006/relationships/oleObject" Target="../embeddings/oleObject23.bin"/></Relationships>
</file>

<file path=ppt/slides/_rels/slide73.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0.wmf"/><Relationship Id="rId1" Type="http://schemas.openxmlformats.org/officeDocument/2006/relationships/oleObject" Target="../embeddings/oleObject24.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emf"/><Relationship Id="rId1"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838200" y="1600200"/>
            <a:ext cx="10363200" cy="1470025"/>
          </a:xfrm>
        </p:spPr>
        <p:txBody>
          <a:bodyPr vert="horz" wrap="square" lIns="91436" tIns="45718" rIns="91436" bIns="45718" anchor="ctr"/>
          <a:lstStyle/>
          <a:p>
            <a:pPr algn="l">
              <a:buNone/>
            </a:pPr>
            <a:r>
              <a:rPr lang="zh-CN" altLang="en-US" sz="6600" kern="1200" dirty="0">
                <a:latin typeface="Calibri" panose="020F0502020204030204" pitchFamily="2" charset="0"/>
                <a:ea typeface="宋体" panose="02010600030101010101" pitchFamily="2" charset="-122"/>
                <a:sym typeface="Arial" panose="020B0604020202020204" pitchFamily="34" charset="0"/>
              </a:rPr>
              <a:t>深度神经网络 </a:t>
            </a:r>
            <a:r>
              <a:rPr lang="zh-CN" altLang="en-US" sz="6600" kern="1200" dirty="0">
                <a:latin typeface="Times New Roman" panose="02020603050405020304" pitchFamily="2" charset="0"/>
                <a:ea typeface="宋体" panose="02010600030101010101" pitchFamily="2" charset="-122"/>
                <a:sym typeface="Arial" panose="020B0604020202020204" pitchFamily="34" charset="0"/>
              </a:rPr>
              <a:t>II</a:t>
            </a:r>
            <a:br>
              <a:rPr lang="zh-CN" altLang="en-US" sz="6600" kern="1200" dirty="0">
                <a:latin typeface="Times New Roman" panose="02020603050405020304" pitchFamily="2" charset="0"/>
                <a:ea typeface="宋体" panose="02010600030101010101" pitchFamily="2" charset="-122"/>
                <a:sym typeface="Arial" panose="020B0604020202020204" pitchFamily="34" charset="0"/>
              </a:rPr>
            </a:br>
            <a:r>
              <a:rPr lang="zh-CN" altLang="en-US" sz="4800" kern="1200" dirty="0">
                <a:latin typeface="Times New Roman" panose="02020603050405020304" pitchFamily="2" charset="0"/>
                <a:ea typeface="宋体" panose="02010600030101010101" pitchFamily="2" charset="-122"/>
                <a:sym typeface="Arial" panose="020B0604020202020204" pitchFamily="34" charset="0"/>
              </a:rPr>
              <a:t>Deep Neural Networks</a:t>
            </a:r>
            <a:endParaRPr lang="zh-CN" altLang="en-US" sz="4800" kern="1200" dirty="0">
              <a:latin typeface="Times New Roman" panose="02020603050405020304" pitchFamily="2" charset="0"/>
              <a:ea typeface="宋体" panose="02010600030101010101" pitchFamily="2" charset="-122"/>
              <a:sym typeface="Arial" panose="020B0604020202020204" pitchFamily="34" charset="0"/>
            </a:endParaRPr>
          </a:p>
        </p:txBody>
      </p:sp>
      <p:sp>
        <p:nvSpPr>
          <p:cNvPr id="3075" name="副标题 3074"/>
          <p:cNvSpPr>
            <a:spLocks noGrp="1"/>
          </p:cNvSpPr>
          <p:nvPr>
            <p:ph type="subTitle" idx="1"/>
          </p:nvPr>
        </p:nvSpPr>
        <p:spPr>
          <a:xfrm>
            <a:off x="1828800" y="4038600"/>
            <a:ext cx="8459788" cy="2439988"/>
          </a:xfrm>
        </p:spPr>
        <p:txBody>
          <a:bodyPr vert="horz" wrap="square" lIns="91436" tIns="45718" rIns="91436" bIns="45718" anchor="t"/>
          <a:lstStyle/>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中国科学院自动化研究所</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吴高巍</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a:latin typeface="Calibri" panose="020F0502020204030204" pitchFamily="2" charset="0"/>
                <a:ea typeface="宋体" panose="02010600030101010101" pitchFamily="2" charset="-122"/>
                <a:sym typeface="Arial" panose="020B0604020202020204" pitchFamily="34" charset="0"/>
              </a:rPr>
              <a:t>gaowei.wu@ia.ac.cn</a:t>
            </a:r>
            <a:endParaRPr lang="zh-CN" altLang="en-US" sz="3200" kern="1200" dirty="0">
              <a:latin typeface="Calibri" panose="020F0502020204030204" pitchFamily="2" charset="0"/>
              <a:ea typeface="宋体" panose="02010600030101010101" pitchFamily="2" charset="-122"/>
              <a:sym typeface="Arial" panose="020B0604020202020204" pitchFamily="34" charset="0"/>
            </a:endParaRPr>
          </a:p>
          <a:p>
            <a:pPr marL="1905" indent="-344805" algn="l" defTabSz="0">
              <a:buFont typeface="Wingdings" panose="05000000000000000000" pitchFamily="2" charset="2"/>
              <a:buNone/>
            </a:pP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201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8</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-1</a:t>
            </a:r>
            <a:r>
              <a:rPr lang="en-US" altLang="zh-CN" sz="3200" kern="1200" dirty="0" smtClean="0">
                <a:latin typeface="Calibri" panose="020F0502020204030204" pitchFamily="2" charset="0"/>
                <a:ea typeface="宋体" panose="02010600030101010101" pitchFamily="2" charset="-122"/>
                <a:sym typeface="Arial" panose="020B0604020202020204" pitchFamily="34" charset="0"/>
              </a:rPr>
              <a:t>0</a:t>
            </a:r>
            <a:r>
              <a:rPr lang="zh-CN" altLang="en-US" sz="3200" kern="1200" dirty="0" smtClean="0">
                <a:latin typeface="Calibri" panose="020F0502020204030204" pitchFamily="2" charset="0"/>
                <a:ea typeface="宋体" panose="02010600030101010101" pitchFamily="2" charset="-122"/>
                <a:sym typeface="Arial" panose="020B0604020202020204" pitchFamily="34" charset="0"/>
              </a:rPr>
              <a:t>-</a:t>
            </a:r>
            <a:r>
              <a:rPr lang="en-US" altLang="zh-CN" sz="3200" kern="1200" smtClean="0">
                <a:latin typeface="Calibri" panose="020F0502020204030204" pitchFamily="2" charset="0"/>
                <a:ea typeface="宋体" panose="02010600030101010101" pitchFamily="2" charset="-122"/>
                <a:sym typeface="Arial" panose="020B0604020202020204" pitchFamily="34" charset="0"/>
              </a:rPr>
              <a:t>16</a:t>
            </a:r>
            <a:endParaRPr lang="en-US" altLang="zh-CN" sz="3200" kern="1200" smtClean="0">
              <a:latin typeface="Calibri" panose="020F0502020204030204" pitchFamily="2" charset="0"/>
              <a:ea typeface="宋体" panose="02010600030101010101" pitchFamily="2" charset="-122"/>
              <a:sym typeface="Arial" panose="020B0604020202020204" pitchFamily="34" charset="0"/>
            </a:endParaRPr>
          </a:p>
        </p:txBody>
      </p:sp>
      <p:pic>
        <p:nvPicPr>
          <p:cNvPr id="3076" name="图片 3075"/>
          <p:cNvPicPr>
            <a:picLocks noChangeAspect="1"/>
          </p:cNvPicPr>
          <p:nvPr/>
        </p:nvPicPr>
        <p:blipFill>
          <a:blip r:embed="rId1"/>
          <a:stretch>
            <a:fillRect/>
          </a:stretch>
        </p:blipFill>
        <p:spPr>
          <a:xfrm>
            <a:off x="8001000" y="3048000"/>
            <a:ext cx="3524250" cy="335756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00353"/>
          <p:cNvSpPr>
            <a:spLocks noGrp="1"/>
          </p:cNvSpPr>
          <p:nvPr>
            <p:ph type="title"/>
          </p:nvPr>
        </p:nvSpPr>
        <p:spPr/>
        <p:txBody>
          <a:bodyPr vert="horz" wrap="square" lIns="91436" tIns="45718" rIns="91436" bIns="45718" anchor="ctr"/>
          <a:lstStyle/>
          <a:p>
            <a:r>
              <a:rPr lang="en-US" altLang="zh-CN"/>
              <a:t>Deep Boltzmann Machines</a:t>
            </a:r>
            <a:endParaRPr lang="en-US" altLang="zh-CN"/>
          </a:p>
        </p:txBody>
      </p:sp>
      <p:sp>
        <p:nvSpPr>
          <p:cNvPr id="100355" name="文本占位符 100354"/>
          <p:cNvSpPr>
            <a:spLocks noGrp="1"/>
          </p:cNvSpPr>
          <p:nvPr>
            <p:ph type="body" idx="1"/>
          </p:nvPr>
        </p:nvSpPr>
        <p:spPr>
          <a:xfrm>
            <a:off x="406400" y="1397000"/>
            <a:ext cx="6681788" cy="4729163"/>
          </a:xfrm>
        </p:spPr>
        <p:txBody>
          <a:bodyPr vert="horz" wrap="square" lIns="91436" tIns="45718" rIns="91436" bIns="45718" anchor="t"/>
          <a:lstStyle/>
          <a:p>
            <a:pPr algn="l"/>
            <a:r>
              <a:rPr lang="zh-CN" altLang="en-US" dirty="0">
                <a:ea typeface="宋体" panose="02010600030101010101" pitchFamily="2" charset="-122"/>
              </a:rPr>
              <a:t>所有层间无向连接</a:t>
            </a:r>
            <a:endParaRPr lang="zh-CN" altLang="en-US" dirty="0">
              <a:ea typeface="宋体" panose="02010600030101010101" pitchFamily="2" charset="-122"/>
            </a:endParaRPr>
          </a:p>
          <a:p>
            <a:pPr marL="459105" lvl="2" indent="455295"/>
            <a:r>
              <a:rPr lang="zh-CN" altLang="en-US" sz="2800" dirty="0">
                <a:ea typeface="宋体" panose="02010600030101010101" pitchFamily="2" charset="-122"/>
              </a:rPr>
              <a:t>同层神经元间无连接</a:t>
            </a:r>
            <a:endParaRPr lang="zh-CN" altLang="en-US" sz="2800" dirty="0">
              <a:ea typeface="宋体" panose="02010600030101010101" pitchFamily="2" charset="-122"/>
            </a:endParaRPr>
          </a:p>
          <a:p>
            <a:pPr marL="459105" lvl="2" indent="455295"/>
            <a:endParaRPr lang="zh-CN" altLang="en-US" sz="2800" dirty="0">
              <a:ea typeface="宋体" panose="02010600030101010101" pitchFamily="2" charset="-122"/>
            </a:endParaRPr>
          </a:p>
          <a:p>
            <a:pPr algn="l"/>
            <a:r>
              <a:rPr lang="zh-CN" altLang="en-US" dirty="0">
                <a:ea typeface="宋体" panose="02010600030101010101" pitchFamily="2" charset="-122"/>
              </a:rPr>
              <a:t>高层表示由无标注数据建立</a:t>
            </a:r>
            <a:endParaRPr lang="zh-CN" altLang="en-US" dirty="0">
              <a:ea typeface="宋体" panose="02010600030101010101" pitchFamily="2" charset="-122"/>
            </a:endParaRPr>
          </a:p>
          <a:p>
            <a:pPr algn="l"/>
            <a:r>
              <a:rPr lang="zh-CN" altLang="en-US" dirty="0">
                <a:ea typeface="宋体" panose="02010600030101010101" pitchFamily="2" charset="-122"/>
              </a:rPr>
              <a:t>标注数据仅用来微调网络</a:t>
            </a:r>
            <a:endParaRPr lang="zh-CN" altLang="en-US" dirty="0">
              <a:ea typeface="宋体" panose="02010600030101010101" pitchFamily="2" charset="-122"/>
            </a:endParaRPr>
          </a:p>
        </p:txBody>
      </p:sp>
      <p:pic>
        <p:nvPicPr>
          <p:cNvPr id="100356" name="图片 100355"/>
          <p:cNvPicPr>
            <a:picLocks noChangeAspect="1"/>
          </p:cNvPicPr>
          <p:nvPr/>
        </p:nvPicPr>
        <p:blipFill>
          <a:blip r:embed="rId1"/>
          <a:stretch>
            <a:fillRect/>
          </a:stretch>
        </p:blipFill>
        <p:spPr>
          <a:xfrm>
            <a:off x="7162800" y="1371600"/>
            <a:ext cx="3352800" cy="3778250"/>
          </a:xfrm>
          <a:prstGeom prst="rect">
            <a:avLst/>
          </a:prstGeom>
          <a:noFill/>
          <a:ln w="9525">
            <a:noFill/>
          </a:ln>
        </p:spPr>
      </p:pic>
      <p:pic>
        <p:nvPicPr>
          <p:cNvPr id="100357" name="图片 100356"/>
          <p:cNvPicPr>
            <a:picLocks noChangeAspect="1"/>
          </p:cNvPicPr>
          <p:nvPr/>
        </p:nvPicPr>
        <p:blipFill>
          <a:blip r:embed="rId2"/>
          <a:stretch>
            <a:fillRect/>
          </a:stretch>
        </p:blipFill>
        <p:spPr>
          <a:xfrm>
            <a:off x="2209800" y="5257800"/>
            <a:ext cx="7848600" cy="952500"/>
          </a:xfrm>
          <a:prstGeom prst="rect">
            <a:avLst/>
          </a:prstGeom>
          <a:noFill/>
          <a:ln w="9525">
            <a:noFill/>
          </a:ln>
        </p:spPr>
      </p:pic>
      <p:sp>
        <p:nvSpPr>
          <p:cNvPr id="100358" name="文本框 100357"/>
          <p:cNvSpPr txBox="1"/>
          <p:nvPr/>
        </p:nvSpPr>
        <p:spPr>
          <a:xfrm>
            <a:off x="8458200" y="6324600"/>
            <a:ext cx="3194050" cy="365125"/>
          </a:xfrm>
          <a:prstGeom prst="rect">
            <a:avLst/>
          </a:prstGeom>
          <a:noFill/>
          <a:ln w="9525">
            <a:noFill/>
          </a:ln>
        </p:spPr>
        <p:txBody>
          <a:bodyPr wrap="none" anchor="t">
            <a:spAutoFit/>
          </a:bodyPr>
          <a:lstStyle/>
          <a:p>
            <a:pPr lvl="0"/>
            <a:r>
              <a:rPr lang="en-US" altLang="zh-CN">
                <a:latin typeface="Arial" panose="020B0604020202020204" pitchFamily="34" charset="0"/>
                <a:ea typeface="宋体" panose="02010600030101010101" pitchFamily="2" charset="-122"/>
              </a:rPr>
              <a:t>Salakhutdinov &amp; Hinton, 2009</a:t>
            </a:r>
            <a:endParaRPr lang="en-US" altLang="zh-CN">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024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2403" name="文本占位符 102402"/>
          <p:cNvSpPr>
            <a:spLocks noGrp="1"/>
          </p:cNvSpPr>
          <p:nvPr>
            <p:ph type="body" idx="1"/>
          </p:nvPr>
        </p:nvSpPr>
        <p:spPr>
          <a:xfrm>
            <a:off x="406400" y="1397000"/>
            <a:ext cx="6299200" cy="4729163"/>
          </a:xfrm>
        </p:spPr>
        <p:txBody>
          <a:bodyPr vert="horz" wrap="square" lIns="91436" tIns="45718" rIns="91436" bIns="45718" anchor="t"/>
          <a:lstStyle/>
          <a:p>
            <a:r>
              <a:rPr lang="zh-CN" altLang="en-US" dirty="0">
                <a:ea typeface="宋体" panose="02010600030101010101" pitchFamily="2" charset="-122"/>
              </a:rPr>
              <a:t>训练</a:t>
            </a:r>
            <a:endParaRPr lang="zh-CN" altLang="en-US" dirty="0">
              <a:ea typeface="宋体" panose="02010600030101010101" pitchFamily="2" charset="-122"/>
            </a:endParaRPr>
          </a:p>
          <a:p>
            <a:pPr lvl="1"/>
            <a:r>
              <a:rPr lang="zh-CN" altLang="en-US" dirty="0"/>
              <a:t>训练时采用双方向（上下两层）</a:t>
            </a:r>
            <a:endParaRPr lang="zh-CN" altLang="en-US" dirty="0"/>
          </a:p>
          <a:p>
            <a:pPr lvl="1"/>
            <a:r>
              <a:rPr lang="zh-CN" altLang="en-US" dirty="0"/>
              <a:t>在训练单层时需同时考虑两个或者多个隐含层</a:t>
            </a:r>
            <a:endParaRPr lang="zh-CN" altLang="en-US" dirty="0"/>
          </a:p>
          <a:p>
            <a:pPr lvl="1"/>
            <a:r>
              <a:rPr lang="zh-CN" altLang="en-US" dirty="0"/>
              <a:t>能量模型与RBM不一样</a:t>
            </a:r>
            <a:endParaRPr lang="zh-CN" altLang="en-US" dirty="0"/>
          </a:p>
        </p:txBody>
      </p:sp>
      <p:pic>
        <p:nvPicPr>
          <p:cNvPr id="102404" name="图片 102403"/>
          <p:cNvPicPr>
            <a:picLocks noChangeAspect="1"/>
          </p:cNvPicPr>
          <p:nvPr/>
        </p:nvPicPr>
        <p:blipFill>
          <a:blip r:embed="rId1"/>
          <a:stretch>
            <a:fillRect/>
          </a:stretch>
        </p:blipFill>
        <p:spPr>
          <a:xfrm>
            <a:off x="6934200" y="1905000"/>
            <a:ext cx="4038600" cy="4500563"/>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两层DBM</a:t>
            </a:r>
            <a:endParaRPr lang="zh-CN" altLang="en-US" dirty="0"/>
          </a:p>
        </p:txBody>
      </p:sp>
      <p:sp>
        <p:nvSpPr>
          <p:cNvPr id="103427" name="文本占位符 103426"/>
          <p:cNvSpPr>
            <a:spLocks noGrp="1"/>
          </p:cNvSpPr>
          <p:nvPr>
            <p:ph type="body" idx="1"/>
          </p:nvPr>
        </p:nvSpPr>
        <p:spPr/>
        <p:txBody>
          <a:bodyPr vert="horz" wrap="square" lIns="91436" tIns="45718" rIns="91436" bIns="45718" anchor="t"/>
          <a:lstStyle/>
          <a:p/>
        </p:txBody>
      </p:sp>
      <p:pic>
        <p:nvPicPr>
          <p:cNvPr id="103428" name="图片 103427"/>
          <p:cNvPicPr>
            <a:picLocks noChangeAspect="1"/>
          </p:cNvPicPr>
          <p:nvPr/>
        </p:nvPicPr>
        <p:blipFill>
          <a:blip r:embed="rId1"/>
          <a:stretch>
            <a:fillRect/>
          </a:stretch>
        </p:blipFill>
        <p:spPr>
          <a:xfrm>
            <a:off x="685800" y="2667000"/>
            <a:ext cx="2743200" cy="2247900"/>
          </a:xfrm>
          <a:prstGeom prst="rect">
            <a:avLst/>
          </a:prstGeom>
          <a:noFill/>
          <a:ln w="9525">
            <a:noFill/>
          </a:ln>
        </p:spPr>
      </p:pic>
      <p:pic>
        <p:nvPicPr>
          <p:cNvPr id="103429" name="图片 103428"/>
          <p:cNvPicPr>
            <a:picLocks noChangeAspect="1"/>
          </p:cNvPicPr>
          <p:nvPr/>
        </p:nvPicPr>
        <p:blipFill>
          <a:blip r:embed="rId2"/>
          <a:stretch>
            <a:fillRect/>
          </a:stretch>
        </p:blipFill>
        <p:spPr>
          <a:xfrm>
            <a:off x="3956050" y="1143000"/>
            <a:ext cx="6711950" cy="56388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044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a:t>
            </a:r>
            <a:endParaRPr lang="zh-CN" altLang="en-US" dirty="0"/>
          </a:p>
        </p:txBody>
      </p:sp>
      <p:sp>
        <p:nvSpPr>
          <p:cNvPr id="104451" name="文本占位符 104450"/>
          <p:cNvSpPr>
            <a:spLocks noGrp="1"/>
          </p:cNvSpPr>
          <p:nvPr>
            <p:ph type="body" idx="1"/>
          </p:nvPr>
        </p:nvSpPr>
        <p:spPr>
          <a:xfrm>
            <a:off x="406400" y="1397000"/>
            <a:ext cx="7061200" cy="5156200"/>
          </a:xfrm>
        </p:spPr>
        <p:txBody>
          <a:bodyPr vert="horz" wrap="square" lIns="91436" tIns="45718" rIns="91436" bIns="45718" anchor="t"/>
          <a:lstStyle/>
          <a:p>
            <a:pPr marL="1905" indent="-1905"/>
            <a:r>
              <a:rPr lang="en-US" altLang="zh-CN"/>
              <a:t>Pre-training:</a:t>
            </a:r>
            <a:endParaRPr lang="en-US" altLang="zh-CN"/>
          </a:p>
          <a:p>
            <a:pPr lvl="1" algn="l"/>
            <a:r>
              <a:rPr lang="zh-CN" altLang="en-US" dirty="0"/>
              <a:t>Can (must) initialize from stacked RBMs</a:t>
            </a:r>
            <a:endParaRPr lang="zh-CN" altLang="en-US" dirty="0"/>
          </a:p>
          <a:p>
            <a:pPr lvl="1" algn="l"/>
            <a:r>
              <a:rPr lang="zh-CN" altLang="en-US" dirty="0">
                <a:sym typeface="+mn-ea"/>
              </a:rPr>
              <a:t>逐层学习</a:t>
            </a:r>
            <a:r>
              <a:rPr lang="zh-CN" altLang="en-US" dirty="0"/>
              <a:t>参数，有效的从输入中提取信息，生成模型P(X)</a:t>
            </a:r>
            <a:endParaRPr lang="zh-CN" altLang="en-US" dirty="0"/>
          </a:p>
          <a:p>
            <a:pPr lvl="1" algn="l"/>
            <a:endParaRPr lang="zh-CN" altLang="en-US" dirty="0"/>
          </a:p>
          <a:p>
            <a:pPr marL="1905" indent="-1905"/>
            <a:r>
              <a:rPr lang="en-US" altLang="zh-CN"/>
              <a:t>Discriminative fine-tuning:</a:t>
            </a:r>
            <a:endParaRPr lang="en-US" altLang="zh-CN"/>
          </a:p>
          <a:p>
            <a:pPr lvl="1" algn="l"/>
            <a:r>
              <a:rPr lang="zh-CN" altLang="en-US" dirty="0"/>
              <a:t>backpropagation</a:t>
            </a:r>
            <a:endParaRPr lang="zh-CN" altLang="en-US" dirty="0"/>
          </a:p>
          <a:p>
            <a:pPr lvl="1" algn="l"/>
            <a:r>
              <a:rPr lang="zh-CN" altLang="en-US" dirty="0"/>
              <a:t>利用生成模型得到的参数作为搜索起点，进行判别模型P(Y|X)</a:t>
            </a:r>
            <a:endParaRPr lang="zh-CN" altLang="en-US" dirty="0"/>
          </a:p>
        </p:txBody>
      </p:sp>
      <p:pic>
        <p:nvPicPr>
          <p:cNvPr id="104452" name="图片 104451"/>
          <p:cNvPicPr>
            <a:picLocks noChangeAspect="1"/>
          </p:cNvPicPr>
          <p:nvPr/>
        </p:nvPicPr>
        <p:blipFill>
          <a:blip r:embed="rId1"/>
          <a:stretch>
            <a:fillRect/>
          </a:stretch>
        </p:blipFill>
        <p:spPr>
          <a:xfrm>
            <a:off x="7924800" y="1752600"/>
            <a:ext cx="3276600" cy="3640138"/>
          </a:xfrm>
          <a:prstGeom prst="rect">
            <a:avLst/>
          </a:prstGeom>
          <a:noFill/>
          <a:ln w="9525">
            <a:noFill/>
          </a:ln>
        </p:spPr>
      </p:pic>
      <p:sp>
        <p:nvSpPr>
          <p:cNvPr id="104453" name="文本框 104452"/>
          <p:cNvSpPr txBox="1"/>
          <p:nvPr/>
        </p:nvSpPr>
        <p:spPr>
          <a:xfrm>
            <a:off x="7772400" y="5562600"/>
            <a:ext cx="38020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Boltzmann Machine</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054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例：两层BM</a:t>
            </a:r>
            <a:endParaRPr lang="zh-CN" altLang="en-US" dirty="0"/>
          </a:p>
        </p:txBody>
      </p:sp>
      <p:sp>
        <p:nvSpPr>
          <p:cNvPr id="105475" name="文本占位符 105474"/>
          <p:cNvSpPr>
            <a:spLocks noGrp="1"/>
          </p:cNvSpPr>
          <p:nvPr>
            <p:ph type="body" idx="1"/>
          </p:nvPr>
        </p:nvSpPr>
        <p:spPr/>
        <p:txBody>
          <a:bodyPr vert="horz" wrap="square" lIns="91436" tIns="45718" rIns="91436" bIns="45718" anchor="t"/>
          <a:lstStyle/>
          <a:p>
            <a:r>
              <a:rPr lang="en-US" altLang="zh-CN"/>
              <a:t>MNIST: 2-layer BM</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105476" name="图片 105475"/>
          <p:cNvPicPr>
            <a:picLocks noChangeAspect="1"/>
          </p:cNvPicPr>
          <p:nvPr/>
        </p:nvPicPr>
        <p:blipFill>
          <a:blip r:embed="rId1"/>
          <a:stretch>
            <a:fillRect/>
          </a:stretch>
        </p:blipFill>
        <p:spPr>
          <a:xfrm>
            <a:off x="2057400" y="2209800"/>
            <a:ext cx="2362200" cy="2820988"/>
          </a:xfrm>
          <a:prstGeom prst="rect">
            <a:avLst/>
          </a:prstGeom>
          <a:noFill/>
          <a:ln w="9525">
            <a:noFill/>
          </a:ln>
        </p:spPr>
      </p:pic>
      <p:pic>
        <p:nvPicPr>
          <p:cNvPr id="105477" name="图片 105476"/>
          <p:cNvPicPr>
            <a:picLocks noChangeAspect="1"/>
          </p:cNvPicPr>
          <p:nvPr/>
        </p:nvPicPr>
        <p:blipFill>
          <a:blip r:embed="rId2"/>
          <a:stretch>
            <a:fillRect/>
          </a:stretch>
        </p:blipFill>
        <p:spPr>
          <a:xfrm>
            <a:off x="5257800" y="1981200"/>
            <a:ext cx="5867400" cy="3179763"/>
          </a:xfrm>
          <a:prstGeom prst="rect">
            <a:avLst/>
          </a:prstGeom>
          <a:noFill/>
          <a:ln w="9525">
            <a:noFill/>
          </a:ln>
        </p:spPr>
      </p:pic>
      <p:sp>
        <p:nvSpPr>
          <p:cNvPr id="105478" name="文本框 105477"/>
          <p:cNvSpPr txBox="1"/>
          <p:nvPr/>
        </p:nvSpPr>
        <p:spPr>
          <a:xfrm>
            <a:off x="685800" y="5257800"/>
            <a:ext cx="5248275" cy="10064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60,000 training and 10,000 testing examples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0.9 million parameters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Gibbs sampler for 100,000 steps</a:t>
            </a:r>
            <a:endParaRPr lang="en-US" altLang="zh-CN" sz="2000">
              <a:latin typeface="Arial" panose="020B0604020202020204" pitchFamily="34" charset="0"/>
              <a:ea typeface="宋体" panose="02010600030101010101" pitchFamily="2" charset="-122"/>
            </a:endParaRPr>
          </a:p>
        </p:txBody>
      </p:sp>
      <p:sp>
        <p:nvSpPr>
          <p:cNvPr id="105479" name="文本框 105478"/>
          <p:cNvSpPr txBox="1"/>
          <p:nvPr/>
        </p:nvSpPr>
        <p:spPr>
          <a:xfrm>
            <a:off x="6324600" y="5410200"/>
            <a:ext cx="5622925" cy="7016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After discriminative fine-tuning: 0.95% error rate </a:t>
            </a:r>
            <a:endParaRPr lang="en-US" altLang="zh-CN" sz="2000">
              <a:latin typeface="Arial" panose="020B0604020202020204" pitchFamily="34" charset="0"/>
              <a:ea typeface="宋体" panose="02010600030101010101" pitchFamily="2" charset="-122"/>
            </a:endParaRPr>
          </a:p>
          <a:p>
            <a:pPr lvl="0"/>
            <a:r>
              <a:rPr lang="en-US" altLang="zh-CN" sz="2000">
                <a:latin typeface="Arial" panose="020B0604020202020204" pitchFamily="34" charset="0"/>
                <a:ea typeface="宋体" panose="02010600030101010101" pitchFamily="2" charset="-122"/>
              </a:rPr>
              <a:t>Compare with DBN 1.2%, SVM 1.4%</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例：</a:t>
            </a:r>
            <a:r>
              <a:rPr lang="zh-CN" altLang="en-US">
                <a:sym typeface="+mn-ea"/>
              </a:rPr>
              <a:t>NORB dataset</a:t>
            </a:r>
            <a:endParaRPr lang="zh-CN" altLang="en-US"/>
          </a:p>
        </p:txBody>
      </p:sp>
      <p:sp>
        <p:nvSpPr>
          <p:cNvPr id="3" name="内容占位符 2"/>
          <p:cNvSpPr>
            <a:spLocks noGrp="1"/>
          </p:cNvSpPr>
          <p:nvPr>
            <p:ph idx="1"/>
          </p:nvPr>
        </p:nvSpPr>
        <p:spPr/>
        <p:txBody>
          <a:bodyPr/>
          <a:lstStyle/>
          <a:p>
            <a:r>
              <a:rPr lang="zh-CN" altLang="en-US"/>
              <a:t>NORB dataset</a:t>
            </a:r>
            <a:endParaRPr lang="zh-CN" altLang="en-US"/>
          </a:p>
        </p:txBody>
      </p:sp>
      <p:pic>
        <p:nvPicPr>
          <p:cNvPr id="4" name="图片 3"/>
          <p:cNvPicPr>
            <a:picLocks noChangeAspect="1"/>
          </p:cNvPicPr>
          <p:nvPr/>
        </p:nvPicPr>
        <p:blipFill>
          <a:blip r:embed="rId1"/>
          <a:stretch>
            <a:fillRect/>
          </a:stretch>
        </p:blipFill>
        <p:spPr>
          <a:xfrm>
            <a:off x="1947545" y="1985645"/>
            <a:ext cx="7657465" cy="45891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例：NORB dataset</a:t>
            </a:r>
            <a:endParaRPr lang="zh-CN" altLang="en-US"/>
          </a:p>
        </p:txBody>
      </p:sp>
      <p:pic>
        <p:nvPicPr>
          <p:cNvPr id="4" name="内容占位符 3"/>
          <p:cNvPicPr>
            <a:picLocks noGrp="1" noChangeAspect="1"/>
          </p:cNvPicPr>
          <p:nvPr>
            <p:ph idx="1"/>
          </p:nvPr>
        </p:nvPicPr>
        <p:blipFill>
          <a:blip r:embed="rId1"/>
          <a:stretch>
            <a:fillRect/>
          </a:stretch>
        </p:blipFill>
        <p:spPr>
          <a:xfrm>
            <a:off x="4150995" y="1563370"/>
            <a:ext cx="7430770" cy="4732020"/>
          </a:xfrm>
          <a:prstGeom prst="rect">
            <a:avLst/>
          </a:prstGeom>
        </p:spPr>
      </p:pic>
      <p:sp>
        <p:nvSpPr>
          <p:cNvPr id="100358" name="文本框 100357"/>
          <p:cNvSpPr txBox="1"/>
          <p:nvPr/>
        </p:nvSpPr>
        <p:spPr>
          <a:xfrm>
            <a:off x="9888220" y="6295390"/>
            <a:ext cx="1897380" cy="365760"/>
          </a:xfrm>
          <a:prstGeom prst="rect">
            <a:avLst/>
          </a:prstGeom>
          <a:noFill/>
          <a:ln w="9525">
            <a:noFill/>
          </a:ln>
        </p:spPr>
        <p:txBody>
          <a:bodyPr wrap="none" anchor="t">
            <a:spAutoFit/>
          </a:bodyPr>
          <a:lstStyle/>
          <a:p>
            <a:pPr lvl="0" algn="l"/>
            <a:r>
              <a:rPr lang="en-US" altLang="zh-CN">
                <a:latin typeface="Arial" panose="020B0604020202020204" pitchFamily="34" charset="0"/>
                <a:ea typeface="宋体" panose="02010600030101010101" pitchFamily="2" charset="-122"/>
              </a:rPr>
              <a:t>R. Salskhutdinov</a:t>
            </a:r>
            <a:endParaRPr lang="en-US" altLang="zh-CN">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501650" y="1668780"/>
            <a:ext cx="3372485" cy="43573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Greedy Layer Wise Training</a:t>
            </a:r>
            <a:endParaRPr lang="en-US" altLang="zh-CN"/>
          </a:p>
        </p:txBody>
      </p:sp>
      <p:sp>
        <p:nvSpPr>
          <p:cNvPr id="3" name="内容占位符 2"/>
          <p:cNvSpPr>
            <a:spLocks noGrp="1"/>
          </p:cNvSpPr>
          <p:nvPr>
            <p:ph idx="1"/>
          </p:nvPr>
        </p:nvSpPr>
        <p:spPr>
          <a:xfrm>
            <a:off x="406400" y="1397000"/>
            <a:ext cx="5848985" cy="4729480"/>
          </a:xfrm>
        </p:spPr>
        <p:txBody>
          <a:bodyPr/>
          <a:p>
            <a:r>
              <a:rPr lang="en-US" altLang="zh-CN"/>
              <a:t>Pre-Training、Fine-Tuning、纯监督学习三种模型的参数</a:t>
            </a:r>
            <a:r>
              <a:rPr lang="zh-CN" altLang="en-US"/>
              <a:t>比较</a:t>
            </a:r>
            <a:r>
              <a:rPr lang="en-US" altLang="zh-CN"/>
              <a:t> </a:t>
            </a:r>
            <a:endParaRPr lang="en-US" altLang="zh-CN"/>
          </a:p>
          <a:p>
            <a:pPr lvl="1"/>
            <a:r>
              <a:rPr lang="en-US" altLang="zh-CN"/>
              <a:t>由于Gradient Vanish影响，较高层比较低层有更大的变动</a:t>
            </a:r>
            <a:endParaRPr lang="en-US" altLang="zh-CN"/>
          </a:p>
          <a:p>
            <a:pPr lvl="1"/>
            <a:r>
              <a:rPr lang="en-US" altLang="zh-CN"/>
              <a:t>从整体上，Fine-Tuning没有太大改变Pre-Training的基础，也就是说P(Y|X)的搜索空间是可以在P(X)上继承的</a:t>
            </a:r>
            <a:endParaRPr lang="en-US" altLang="zh-CN"/>
          </a:p>
        </p:txBody>
      </p:sp>
      <p:pic>
        <p:nvPicPr>
          <p:cNvPr id="5" name="图片 4"/>
          <p:cNvPicPr>
            <a:picLocks noChangeAspect="1"/>
          </p:cNvPicPr>
          <p:nvPr/>
        </p:nvPicPr>
        <p:blipFill>
          <a:blip r:embed="rId1"/>
          <a:stretch>
            <a:fillRect/>
          </a:stretch>
        </p:blipFill>
        <p:spPr>
          <a:xfrm>
            <a:off x="6617970" y="1181735"/>
            <a:ext cx="5038090" cy="5480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Why Greedy Layer Wise Training Works</a:t>
            </a:r>
            <a:endParaRPr lang="zh-CN" altLang="en-US"/>
          </a:p>
        </p:txBody>
      </p:sp>
      <p:sp>
        <p:nvSpPr>
          <p:cNvPr id="3" name="内容占位符 2"/>
          <p:cNvSpPr>
            <a:spLocks noGrp="1"/>
          </p:cNvSpPr>
          <p:nvPr>
            <p:ph idx="1"/>
          </p:nvPr>
        </p:nvSpPr>
        <p:spPr/>
        <p:txBody>
          <a:bodyPr/>
          <a:lstStyle/>
          <a:p>
            <a:r>
              <a:rPr lang="zh-CN" altLang="en-US"/>
              <a:t>Regularization Hypothesis</a:t>
            </a:r>
            <a:endParaRPr lang="zh-CN" altLang="en-US"/>
          </a:p>
          <a:p>
            <a:pPr lvl="1"/>
            <a:r>
              <a:rPr lang="zh-CN" altLang="en-US"/>
              <a:t>Pre-training is “constraining” parameters in a region relevant to unsupervised dataset</a:t>
            </a:r>
            <a:endParaRPr lang="zh-CN" altLang="en-US"/>
          </a:p>
          <a:p>
            <a:pPr lvl="1"/>
            <a:r>
              <a:rPr lang="zh-CN" altLang="en-US"/>
              <a:t>Better generalization</a:t>
            </a:r>
            <a:endParaRPr lang="zh-CN" altLang="en-US"/>
          </a:p>
          <a:p>
            <a:pPr lvl="2"/>
            <a:r>
              <a:rPr lang="zh-CN" altLang="en-US"/>
              <a:t>Representations that better describe unlabeled data are more discriminative for labeled data</a:t>
            </a:r>
            <a:endParaRPr lang="zh-CN" altLang="en-US"/>
          </a:p>
          <a:p>
            <a:pPr lvl="2"/>
            <a:endParaRPr lang="zh-CN" altLang="en-US"/>
          </a:p>
          <a:p>
            <a:r>
              <a:rPr lang="zh-CN" altLang="en-US"/>
              <a:t>Optimization Hypothesis</a:t>
            </a:r>
            <a:endParaRPr lang="zh-CN" altLang="en-US"/>
          </a:p>
          <a:p>
            <a:pPr lvl="1"/>
            <a:r>
              <a:rPr lang="zh-CN" altLang="en-US"/>
              <a:t>Unsupervised training initializes lower level parameters near localities of better minima than random initialization can</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x-none" sz="3200" kern="1200" dirty="0">
                <a:latin typeface="Calibri" panose="020F0502020204030204" pitchFamily="2" charset="0"/>
                <a:ea typeface="Arial" panose="020B0604020202020204" pitchFamily="34" charset="0"/>
                <a:sym typeface="Arial" panose="020B0604020202020204" pitchFamily="34" charset="0"/>
              </a:rPr>
              <a:t>Convolutional Neural Networks</a:t>
            </a:r>
            <a:r>
              <a:rPr lang="zh-CN" altLang="en-US" sz="3200" kern="1200" dirty="0">
                <a:latin typeface="Calibri" panose="020F0502020204030204" pitchFamily="2" charset="0"/>
                <a:ea typeface="宋体" panose="02010600030101010101" pitchFamily="2" charset="-122"/>
                <a:sym typeface="Arial" panose="020B0604020202020204" pitchFamily="34" charset="0"/>
              </a:rPr>
              <a:t>, CNN</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p:cNvPicPr>
          <p:nvPr/>
        </p:nvPicPr>
        <p:blipFill>
          <a:blip r:embed="rId1"/>
          <a:stretch>
            <a:fillRect/>
          </a:stretch>
        </p:blipFill>
        <p:spPr>
          <a:xfrm>
            <a:off x="6096000" y="2209800"/>
            <a:ext cx="5181600" cy="3775075"/>
          </a:xfrm>
          <a:prstGeom prst="rect">
            <a:avLst/>
          </a:prstGeom>
          <a:noFill/>
          <a:ln w="9525">
            <a:noFill/>
          </a:ln>
        </p:spPr>
      </p:pic>
      <p:sp>
        <p:nvSpPr>
          <p:cNvPr id="4099" name="标题 4098"/>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内容</a:t>
            </a:r>
            <a:endParaRPr lang="zh-CN" altLang="en-US" dirty="0"/>
          </a:p>
        </p:txBody>
      </p:sp>
      <p:sp>
        <p:nvSpPr>
          <p:cNvPr id="4100" name="文本占位符 4099"/>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深度学习常用模型</a:t>
            </a:r>
            <a:endParaRPr lang="zh-CN" altLang="en-US" dirty="0">
              <a:ea typeface="宋体" panose="02010600030101010101" pitchFamily="2" charset="-122"/>
            </a:endParaRPr>
          </a:p>
          <a:p>
            <a:pPr lvl="1"/>
            <a:r>
              <a:rPr lang="en-US" altLang="zh-CN">
                <a:sym typeface="+mn-ea"/>
              </a:rPr>
              <a:t>Deep Boltzmann Machines, DBM</a:t>
            </a:r>
            <a:endParaRPr lang="en-US" altLang="zh-CN">
              <a:sym typeface="+mn-ea"/>
            </a:endParaRPr>
          </a:p>
          <a:p>
            <a:pPr lvl="1"/>
            <a:r>
              <a:rPr lang="zh-CN" altLang="en-US" dirty="0">
                <a:ea typeface="宋体" panose="02010600030101010101" pitchFamily="2" charset="-122"/>
              </a:rPr>
              <a:t>Convolutional Neural Network, CNN</a:t>
            </a:r>
            <a:endParaRPr lang="zh-CN" altLang="en-US" dirty="0">
              <a:ea typeface="宋体" panose="02010600030101010101" pitchFamily="2" charset="-122"/>
            </a:endParaRPr>
          </a:p>
          <a:p>
            <a:pPr lvl="1"/>
            <a:r>
              <a:rPr lang="zh-CN" altLang="en-US" dirty="0">
                <a:ea typeface="宋体" panose="02010600030101010101" pitchFamily="2" charset="-122"/>
              </a:rPr>
              <a:t>Recurrent Neural Networks, RNN</a:t>
            </a:r>
            <a:endParaRPr lang="zh-CN" altLang="en-US" dirty="0">
              <a:ea typeface="宋体" panose="02010600030101010101" pitchFamily="2" charset="-122"/>
            </a:endParaRPr>
          </a:p>
          <a:p>
            <a:pPr marL="1905" lvl="3" indent="1369695"/>
            <a:endParaRPr lang="zh-CN" altLang="en-US" dirty="0">
              <a:ea typeface="宋体" panose="02010600030101010101" pitchFamily="2" charset="-122"/>
            </a:endParaRPr>
          </a:p>
          <a:p>
            <a:pPr marL="1905" lvl="4" indent="1826895"/>
            <a:endParaRPr lang="zh-CN" altLang="en-US" dirty="0"/>
          </a:p>
          <a:p>
            <a:r>
              <a:rPr lang="zh-CN" altLang="en-US" dirty="0">
                <a:ea typeface="宋体" panose="02010600030101010101" pitchFamily="2" charset="-122"/>
                <a:sym typeface="+mn-ea"/>
              </a:rPr>
              <a:t>深度学习的使用</a:t>
            </a:r>
            <a:endParaRPr lang="zh-CN" altLang="en-US" dirty="0">
              <a:ea typeface="宋体" panose="02010600030101010101" pitchFamily="2" charset="-122"/>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145"/>
          <p:cNvSpPr>
            <a:spLocks noGrp="1"/>
          </p:cNvSpPr>
          <p:nvPr>
            <p:ph type="title"/>
          </p:nvPr>
        </p:nvSpPr>
        <p:spPr/>
        <p:txBody>
          <a:bodyPr vert="horz" wrap="square" lIns="91436" tIns="45718" rIns="91436" bIns="45718" anchor="ctr"/>
          <a:lstStyle/>
          <a:p>
            <a:r>
              <a:rPr lang="en-US" altLang="x-none" dirty="0"/>
              <a:t>Convolutional Neural Networks</a:t>
            </a:r>
            <a:r>
              <a:rPr lang="zh-CN" altLang="en-US" dirty="0"/>
              <a:t>卷积神经网络</a:t>
            </a:r>
            <a:endParaRPr lang="zh-CN" altLang="en-US" dirty="0"/>
          </a:p>
        </p:txBody>
      </p:sp>
      <p:sp>
        <p:nvSpPr>
          <p:cNvPr id="6147" name="文本占位符 6146"/>
          <p:cNvSpPr>
            <a:spLocks noGrp="1"/>
          </p:cNvSpPr>
          <p:nvPr>
            <p:ph type="body" idx="1"/>
          </p:nvPr>
        </p:nvSpPr>
        <p:spPr/>
        <p:txBody>
          <a:bodyPr vert="horz" wrap="square" lIns="91436" tIns="45718" rIns="91436" bIns="45718" anchor="t"/>
          <a:lstStyle/>
          <a:p>
            <a:pPr algn="l"/>
            <a:r>
              <a:rPr lang="en-US" altLang="zh-CN"/>
              <a:t>20世纪60年代，Hubel和Wiesel研究猫脑皮层</a:t>
            </a:r>
            <a:endParaRPr lang="en-US" altLang="zh-CN"/>
          </a:p>
          <a:p>
            <a:pPr lvl="1" algn="l"/>
            <a:r>
              <a:rPr lang="en-US" altLang="zh-CN"/>
              <a:t>用于局部敏感和方向选择的神经元，其独特的网络结构可以有效地降低反馈神经网络的复杂性</a:t>
            </a:r>
            <a:endParaRPr lang="en-US" altLang="zh-CN"/>
          </a:p>
          <a:p>
            <a:pPr lvl="1" algn="l"/>
            <a:endParaRPr lang="en-US" altLang="zh-CN"/>
          </a:p>
          <a:p>
            <a:pPr algn="l"/>
            <a:r>
              <a:rPr lang="en-US" altLang="zh-CN"/>
              <a:t>卷积神经网络是一种特殊的深层神经网络模型</a:t>
            </a:r>
            <a:endParaRPr lang="en-US" altLang="zh-CN"/>
          </a:p>
          <a:p>
            <a:pPr lvl="1" algn="l"/>
            <a:r>
              <a:rPr lang="en-US" altLang="zh-CN"/>
              <a:t>它的神经元间的连接是非全连接的</a:t>
            </a:r>
            <a:endParaRPr lang="en-US" altLang="zh-CN"/>
          </a:p>
          <a:p>
            <a:pPr lvl="1" algn="l"/>
            <a:r>
              <a:rPr lang="en-US" altLang="zh-CN"/>
              <a:t>同一层中某些神经元之间的连接的权重是共享的（即相同的）。</a:t>
            </a:r>
            <a:endParaRPr lang="en-US" altLang="zh-CN"/>
          </a:p>
          <a:p>
            <a:pPr marL="1905" indent="-1905"/>
            <a:endParaRPr lang="zh-CN" altLang="en-US" dirty="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p:txBody>
          <a:bodyPr vert="horz" wrap="square" lIns="91436" tIns="45718" rIns="91436" bIns="45718" anchor="ctr"/>
          <a:lstStyle/>
          <a:p>
            <a:r>
              <a:rPr lang="en-US" altLang="zh-CN"/>
              <a:t>Hubel-Wiesel</a:t>
            </a:r>
            <a:r>
              <a:rPr lang="zh-CN" altLang="en-US"/>
              <a:t>结构</a:t>
            </a:r>
            <a:endParaRPr lang="zh-CN" altLang="en-US"/>
          </a:p>
        </p:txBody>
      </p:sp>
      <p:sp>
        <p:nvSpPr>
          <p:cNvPr id="8195" name="文本占位符 8194"/>
          <p:cNvSpPr>
            <a:spLocks noGrp="1"/>
          </p:cNvSpPr>
          <p:nvPr>
            <p:ph type="body" idx="1"/>
          </p:nvPr>
        </p:nvSpPr>
        <p:spPr/>
        <p:txBody>
          <a:bodyPr vert="horz" wrap="square" lIns="91436" tIns="45718" rIns="91436" bIns="45718" anchor="t"/>
          <a:lstStyle/>
          <a:p>
            <a:r>
              <a:rPr lang="zh-CN" altLang="en-US" dirty="0"/>
              <a:t>基于猫的初级视皮层(VI区)的研究。</a:t>
            </a:r>
            <a:endParaRPr lang="zh-CN" altLang="en-US" dirty="0"/>
          </a:p>
          <a:p>
            <a:pPr lvl="1"/>
            <a:r>
              <a:rPr lang="zh-CN" altLang="en-US" dirty="0"/>
              <a:t>简单细胞</a:t>
            </a:r>
            <a:endParaRPr lang="zh-CN" altLang="en-US" dirty="0"/>
          </a:p>
          <a:p>
            <a:pPr lvl="1"/>
            <a:r>
              <a:rPr lang="zh-CN" altLang="en-US" dirty="0"/>
              <a:t>复杂细胞</a:t>
            </a:r>
            <a:endParaRPr lang="zh-CN" altLang="en-US" dirty="0"/>
          </a:p>
          <a:p>
            <a:pPr marL="1905" lvl="1" indent="455295"/>
            <a:endParaRPr lang="zh-CN" altLang="en-US" dirty="0"/>
          </a:p>
          <a:p>
            <a:r>
              <a:rPr lang="zh-CN" altLang="en-US" dirty="0"/>
              <a:t>两层神经网络模拟初级视皮层中的简单细胞和复杂细胞</a:t>
            </a:r>
            <a:endParaRPr lang="zh-CN" altLang="en-US" dirty="0"/>
          </a:p>
          <a:p>
            <a:pPr lvl="1"/>
            <a:r>
              <a:rPr lang="zh-CN" altLang="en-US" dirty="0"/>
              <a:t>每层的神经元被组织成二维平面</a:t>
            </a:r>
            <a:endParaRPr lang="zh-CN" altLang="en-US" dirty="0"/>
          </a:p>
          <a:p>
            <a:pPr lvl="1"/>
            <a:r>
              <a:rPr lang="zh-CN" altLang="en-US" dirty="0"/>
              <a:t>“简单细胞”层提取其输入</a:t>
            </a:r>
            <a:r>
              <a:rPr lang="zh-CN" altLang="en-US" dirty="0">
                <a:ea typeface="宋体" panose="02010600030101010101" pitchFamily="2" charset="-122"/>
              </a:rPr>
              <a:t>中</a:t>
            </a:r>
            <a:r>
              <a:rPr lang="zh-CN" altLang="en-US" dirty="0"/>
              <a:t>的局部特征</a:t>
            </a:r>
            <a:endParaRPr lang="zh-CN" altLang="en-US" dirty="0"/>
          </a:p>
          <a:p>
            <a:pPr lvl="1"/>
            <a:r>
              <a:rPr lang="zh-CN" altLang="en-US" dirty="0"/>
              <a:t>“复杂细胞”层组合“简单细胞”层</a:t>
            </a:r>
            <a:r>
              <a:rPr lang="zh-CN" altLang="en-US" dirty="0">
                <a:ea typeface="宋体" panose="02010600030101010101" pitchFamily="2" charset="-122"/>
              </a:rPr>
              <a:t>中</a:t>
            </a:r>
            <a:r>
              <a:rPr lang="zh-CN" altLang="en-US" dirty="0"/>
              <a:t>相应的子区域，使得整个网络对局部变换具有一定的不变性。</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0243" name="文本占位符 10242"/>
          <p:cNvSpPr>
            <a:spLocks noGrp="1"/>
          </p:cNvSpPr>
          <p:nvPr>
            <p:ph type="body" idx="1"/>
          </p:nvPr>
        </p:nvSpPr>
        <p:spPr/>
        <p:txBody>
          <a:bodyPr vert="horz" wrap="square" lIns="91436" tIns="45718" rIns="91436" bIns="45718" anchor="t"/>
          <a:lstStyle/>
          <a:p>
            <a:r>
              <a:rPr lang="zh-CN" altLang="en-US"/>
              <a:t>局部感知野</a:t>
            </a:r>
            <a:endParaRPr lang="zh-CN" altLang="en-US"/>
          </a:p>
          <a:p>
            <a:pPr lvl="1"/>
            <a:r>
              <a:rPr lang="zh-CN" altLang="en-US"/>
              <a:t>图像的空间联系也是局部的像素联系较为紧密，而距离较远的像素相关性则较弱。</a:t>
            </a:r>
            <a:endParaRPr lang="zh-CN" altLang="en-US"/>
          </a:p>
          <a:p>
            <a:pPr lvl="1"/>
            <a:r>
              <a:rPr lang="zh-CN" altLang="en-US"/>
              <a:t>减少了需要训练的权值数目</a:t>
            </a:r>
            <a:endParaRPr lang="zh-CN" altLang="en-US"/>
          </a:p>
        </p:txBody>
      </p:sp>
      <p:pic>
        <p:nvPicPr>
          <p:cNvPr id="10244" name="Picture 2" descr="c:\users\user\appdata\roaming\360se6\USERDA~1\Temp\136556~2.JPG"/>
          <p:cNvPicPr>
            <a:picLocks noChangeAspect="1"/>
          </p:cNvPicPr>
          <p:nvPr/>
        </p:nvPicPr>
        <p:blipFill>
          <a:blip r:embed="rId1"/>
          <a:stretch>
            <a:fillRect/>
          </a:stretch>
        </p:blipFill>
        <p:spPr>
          <a:xfrm>
            <a:off x="3162300" y="3429000"/>
            <a:ext cx="8240713" cy="3281363"/>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22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局部连接</a:t>
            </a:r>
            <a:endParaRPr lang="zh-CN" altLang="en-US" dirty="0"/>
          </a:p>
        </p:txBody>
      </p:sp>
      <p:sp>
        <p:nvSpPr>
          <p:cNvPr id="12291" name="文本占位符 12290"/>
          <p:cNvSpPr>
            <a:spLocks noGrp="1"/>
          </p:cNvSpPr>
          <p:nvPr>
            <p:ph type="body" idx="1"/>
          </p:nvPr>
        </p:nvSpPr>
        <p:spPr>
          <a:xfrm>
            <a:off x="406400" y="1397000"/>
            <a:ext cx="5765800" cy="4729163"/>
          </a:xfrm>
        </p:spPr>
        <p:txBody>
          <a:bodyPr vert="horz" wrap="square" lIns="91436" tIns="45718" rIns="91436" bIns="45718" anchor="t"/>
          <a:lstStyle/>
          <a:p>
            <a:r>
              <a:rPr lang="zh-CN" altLang="en-US" dirty="0">
                <a:ea typeface="宋体" panose="02010600030101010101" pitchFamily="2" charset="-122"/>
              </a:rPr>
              <a:t>参数共享</a:t>
            </a:r>
            <a:endParaRPr lang="zh-CN" altLang="en-US" dirty="0">
              <a:ea typeface="宋体" panose="02010600030101010101" pitchFamily="2" charset="-122"/>
            </a:endParaRPr>
          </a:p>
          <a:p>
            <a:pPr lvl="1"/>
            <a:r>
              <a:rPr lang="zh-CN" altLang="en-US" dirty="0"/>
              <a:t>图像的一部分的统计特性与其他部分是一样的。</a:t>
            </a:r>
            <a:endParaRPr lang="zh-CN" altLang="en-US" dirty="0"/>
          </a:p>
          <a:p>
            <a:pPr lvl="1"/>
            <a:r>
              <a:rPr lang="zh-CN" altLang="en-US" dirty="0"/>
              <a:t>在输入的不同位置检测同一种特征</a:t>
            </a:r>
            <a:endParaRPr lang="zh-CN" altLang="en-US" dirty="0"/>
          </a:p>
          <a:p>
            <a:pPr lvl="1"/>
            <a:r>
              <a:rPr lang="zh-CN" altLang="en-US" dirty="0"/>
              <a:t>平移</a:t>
            </a:r>
            <a:r>
              <a:rPr lang="zh-CN" altLang="en-US" dirty="0">
                <a:ea typeface="宋体" panose="02010600030101010101" pitchFamily="2" charset="-122"/>
              </a:rPr>
              <a:t>不</a:t>
            </a:r>
            <a:r>
              <a:rPr lang="zh-CN" altLang="en-US" dirty="0"/>
              <a:t>变</a:t>
            </a:r>
            <a:r>
              <a:rPr lang="zh-CN" altLang="en-US" dirty="0">
                <a:ea typeface="宋体" panose="02010600030101010101" pitchFamily="2" charset="-122"/>
              </a:rPr>
              <a:t>性</a:t>
            </a:r>
            <a:endParaRPr lang="zh-CN" altLang="en-US" dirty="0"/>
          </a:p>
        </p:txBody>
      </p:sp>
      <p:pic>
        <p:nvPicPr>
          <p:cNvPr id="12292" name="图片 12291"/>
          <p:cNvPicPr>
            <a:picLocks noChangeAspect="1"/>
          </p:cNvPicPr>
          <p:nvPr/>
        </p:nvPicPr>
        <p:blipFill>
          <a:blip r:embed="rId1"/>
          <a:stretch>
            <a:fillRect/>
          </a:stretch>
        </p:blipFill>
        <p:spPr>
          <a:xfrm>
            <a:off x="6400800" y="1828800"/>
            <a:ext cx="5181600" cy="47339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Convolution卷积</a:t>
            </a:r>
            <a:endParaRPr lang="zh-CN" altLang="en-US" dirty="0"/>
          </a:p>
        </p:txBody>
      </p:sp>
      <p:sp>
        <p:nvSpPr>
          <p:cNvPr id="14339" name="文本占位符 143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一维卷积</a:t>
            </a:r>
            <a:endParaRPr lang="zh-CN" altLang="en-US" dirty="0">
              <a:ea typeface="宋体" panose="02010600030101010101" pitchFamily="2" charset="-122"/>
            </a:endParaRPr>
          </a:p>
          <a:p>
            <a:endParaRPr lang="zh-CN" altLang="en-US" dirty="0"/>
          </a:p>
          <a:p>
            <a:endParaRPr lang="zh-CN" altLang="en-US" dirty="0"/>
          </a:p>
          <a:p>
            <a:endParaRPr lang="zh-CN" altLang="en-US" dirty="0"/>
          </a:p>
          <a:p>
            <a:endParaRPr lang="zh-CN" altLang="en-US" dirty="0"/>
          </a:p>
          <a:p>
            <a:endParaRPr lang="zh-CN" altLang="en-US" dirty="0"/>
          </a:p>
          <a:p>
            <a:r>
              <a:rPr lang="zh-CN" altLang="en-US" dirty="0">
                <a:ea typeface="宋体" panose="02010600030101010101" pitchFamily="2" charset="-122"/>
              </a:rPr>
              <a:t>二维卷积</a:t>
            </a:r>
            <a:endParaRPr lang="zh-CN" altLang="en-US" dirty="0"/>
          </a:p>
        </p:txBody>
      </p:sp>
      <p:graphicFrame>
        <p:nvGraphicFramePr>
          <p:cNvPr id="14340" name="对象 14339">
            <a:hlinkClick r:id="" action="ppaction://ole?verb=0"/>
          </p:cNvPr>
          <p:cNvGraphicFramePr>
            <a:graphicFrameLocks noChangeAspect="1"/>
          </p:cNvGraphicFramePr>
          <p:nvPr/>
        </p:nvGraphicFramePr>
        <p:xfrm>
          <a:off x="2895600" y="1676400"/>
          <a:ext cx="3352800" cy="869950"/>
        </p:xfrm>
        <a:graphic>
          <a:graphicData uri="http://schemas.openxmlformats.org/presentationml/2006/ole">
            <mc:AlternateContent xmlns:mc="http://schemas.openxmlformats.org/markup-compatibility/2006">
              <mc:Choice xmlns:v="urn:schemas-microsoft-com:vml" Requires="v">
                <p:oleObj spid="_x0000_s6146" name="" r:id="rId1" imgW="977900" imgH="254000" progId="Equation.KSEE3">
                  <p:embed/>
                </p:oleObj>
              </mc:Choice>
              <mc:Fallback>
                <p:oleObj name="" r:id="rId1" imgW="977900" imgH="254000" progId="Equation.KSEE3">
                  <p:embed/>
                  <p:pic>
                    <p:nvPicPr>
                      <p:cNvPr id="0" name="图片 3076"/>
                      <p:cNvPicPr/>
                      <p:nvPr/>
                    </p:nvPicPr>
                    <p:blipFill>
                      <a:blip r:embed="rId2"/>
                      <a:stretch>
                        <a:fillRect/>
                      </a:stretch>
                    </p:blipFill>
                    <p:spPr>
                      <a:xfrm>
                        <a:off x="2895600" y="1676400"/>
                        <a:ext cx="3352800" cy="869950"/>
                      </a:xfrm>
                      <a:prstGeom prst="rect">
                        <a:avLst/>
                      </a:prstGeom>
                      <a:noFill/>
                      <a:ln w="38100">
                        <a:noFill/>
                        <a:miter/>
                      </a:ln>
                    </p:spPr>
                  </p:pic>
                </p:oleObj>
              </mc:Fallback>
            </mc:AlternateContent>
          </a:graphicData>
        </a:graphic>
      </p:graphicFrame>
      <p:pic>
        <p:nvPicPr>
          <p:cNvPr id="14341" name="图片 14340"/>
          <p:cNvPicPr>
            <a:picLocks noChangeAspect="1"/>
          </p:cNvPicPr>
          <p:nvPr/>
        </p:nvPicPr>
        <p:blipFill>
          <a:blip r:embed="rId3"/>
          <a:stretch>
            <a:fillRect/>
          </a:stretch>
        </p:blipFill>
        <p:spPr>
          <a:xfrm>
            <a:off x="1371600" y="2819400"/>
            <a:ext cx="6386513" cy="1633538"/>
          </a:xfrm>
          <a:prstGeom prst="rect">
            <a:avLst/>
          </a:prstGeom>
          <a:noFill/>
          <a:ln w="9525">
            <a:noFill/>
          </a:ln>
        </p:spPr>
      </p:pic>
      <p:pic>
        <p:nvPicPr>
          <p:cNvPr id="14342" name="图片 14341"/>
          <p:cNvPicPr>
            <a:picLocks noChangeAspect="1"/>
          </p:cNvPicPr>
          <p:nvPr/>
        </p:nvPicPr>
        <p:blipFill>
          <a:blip r:embed="rId4"/>
          <a:stretch>
            <a:fillRect/>
          </a:stretch>
        </p:blipFill>
        <p:spPr>
          <a:xfrm>
            <a:off x="1447800" y="2895600"/>
            <a:ext cx="6286500" cy="1573213"/>
          </a:xfrm>
          <a:prstGeom prst="rect">
            <a:avLst/>
          </a:prstGeom>
          <a:noFill/>
          <a:ln w="9525">
            <a:noFill/>
          </a:ln>
        </p:spPr>
      </p:pic>
      <p:pic>
        <p:nvPicPr>
          <p:cNvPr id="14343" name="图片 14342"/>
          <p:cNvPicPr>
            <a:picLocks noChangeAspect="1"/>
          </p:cNvPicPr>
          <p:nvPr/>
        </p:nvPicPr>
        <p:blipFill>
          <a:blip r:embed="rId5"/>
          <a:stretch>
            <a:fillRect/>
          </a:stretch>
        </p:blipFill>
        <p:spPr>
          <a:xfrm>
            <a:off x="1524000" y="2819400"/>
            <a:ext cx="6181725" cy="1598613"/>
          </a:xfrm>
          <a:prstGeom prst="rect">
            <a:avLst/>
          </a:prstGeom>
          <a:noFill/>
          <a:ln w="9525">
            <a:noFill/>
          </a:ln>
        </p:spPr>
      </p:pic>
      <p:sp>
        <p:nvSpPr>
          <p:cNvPr id="14344" name="文本框 14343"/>
          <p:cNvSpPr txBox="1"/>
          <p:nvPr/>
        </p:nvSpPr>
        <p:spPr>
          <a:xfrm>
            <a:off x="914400" y="3962400"/>
            <a:ext cx="512763" cy="457200"/>
          </a:xfrm>
          <a:prstGeom prst="rect">
            <a:avLst/>
          </a:prstGeom>
          <a:noFill/>
          <a:ln w="9525">
            <a:noFill/>
          </a:ln>
        </p:spPr>
        <p:txBody>
          <a:bodyPr>
            <a:spAutoFit/>
          </a:bodyPr>
          <a:lstStyle/>
          <a:p>
            <a:pPr lvl="0"/>
            <a:r>
              <a:rPr lang="zh-CN" altLang="en-US" sz="2400" dirty="0">
                <a:latin typeface="Arial" panose="020B0604020202020204" pitchFamily="34" charset="0"/>
                <a:ea typeface="宋体" panose="02010600030101010101" pitchFamily="2" charset="-122"/>
              </a:rPr>
              <a:t>x:</a:t>
            </a:r>
            <a:endParaRPr lang="zh-CN" altLang="en-US" sz="2400" dirty="0">
              <a:latin typeface="Arial" panose="020B0604020202020204" pitchFamily="34" charset="0"/>
              <a:ea typeface="宋体" panose="02010600030101010101" pitchFamily="2" charset="-122"/>
            </a:endParaRPr>
          </a:p>
        </p:txBody>
      </p:sp>
      <p:sp>
        <p:nvSpPr>
          <p:cNvPr id="14345" name="文本框 14344"/>
          <p:cNvSpPr txBox="1"/>
          <p:nvPr/>
        </p:nvSpPr>
        <p:spPr>
          <a:xfrm>
            <a:off x="914400" y="3055938"/>
            <a:ext cx="512763"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c:</a:t>
            </a:r>
            <a:endParaRPr lang="zh-CN" altLang="en-US" dirty="0">
              <a:latin typeface="Arial" panose="020B0604020202020204" pitchFamily="34" charset="0"/>
              <a:ea typeface="宋体" panose="02010600030101010101" pitchFamily="2" charset="-122"/>
            </a:endParaRPr>
          </a:p>
        </p:txBody>
      </p:sp>
      <p:pic>
        <p:nvPicPr>
          <p:cNvPr id="14346" name="图片 14345"/>
          <p:cNvPicPr>
            <a:picLocks noChangeAspect="1"/>
          </p:cNvPicPr>
          <p:nvPr/>
        </p:nvPicPr>
        <p:blipFill>
          <a:blip r:embed="rId6"/>
          <a:stretch>
            <a:fillRect/>
          </a:stretch>
        </p:blipFill>
        <p:spPr>
          <a:xfrm>
            <a:off x="3886200" y="3200400"/>
            <a:ext cx="6877050" cy="3124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34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43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34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3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p:bldP spid="14344" grpId="1" bldLvl="0"/>
      <p:bldP spid="14345" grpId="0" bldLvl="0"/>
      <p:bldP spid="14345" grpId="1" bldLvl="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卷积</a:t>
            </a:r>
            <a:endParaRPr lang="zh-CN" altLang="en-US" dirty="0"/>
          </a:p>
        </p:txBody>
      </p:sp>
      <p:sp>
        <p:nvSpPr>
          <p:cNvPr id="15363" name="文本占位符 153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稀疏连接</a:t>
            </a:r>
            <a:endParaRPr lang="zh-CN" altLang="en-US" dirty="0">
              <a:ea typeface="宋体" panose="02010600030101010101" pitchFamily="2" charset="-122"/>
            </a:endParaRPr>
          </a:p>
          <a:p>
            <a:r>
              <a:rPr lang="zh-CN" altLang="en-US" dirty="0">
                <a:ea typeface="宋体" panose="02010600030101010101" pitchFamily="2" charset="-122"/>
              </a:rPr>
              <a:t>参数共享</a:t>
            </a:r>
            <a:endParaRPr lang="zh-CN" altLang="en-US" dirty="0"/>
          </a:p>
        </p:txBody>
      </p:sp>
      <p:pic>
        <p:nvPicPr>
          <p:cNvPr id="15364" name="图片 15363"/>
          <p:cNvPicPr>
            <a:picLocks noChangeAspect="1"/>
          </p:cNvPicPr>
          <p:nvPr/>
        </p:nvPicPr>
        <p:blipFill>
          <a:blip r:embed="rId1"/>
          <a:stretch>
            <a:fillRect/>
          </a:stretch>
        </p:blipFill>
        <p:spPr>
          <a:xfrm>
            <a:off x="762000" y="3048000"/>
            <a:ext cx="6096000" cy="3140075"/>
          </a:xfrm>
          <a:prstGeom prst="rect">
            <a:avLst/>
          </a:prstGeom>
          <a:noFill/>
          <a:ln w="9525">
            <a:noFill/>
          </a:ln>
        </p:spPr>
      </p:pic>
      <p:pic>
        <p:nvPicPr>
          <p:cNvPr id="15365" name="图片 15364"/>
          <p:cNvPicPr>
            <a:picLocks noChangeAspect="1"/>
          </p:cNvPicPr>
          <p:nvPr/>
        </p:nvPicPr>
        <p:blipFill>
          <a:blip r:embed="rId2"/>
          <a:stretch>
            <a:fillRect/>
          </a:stretch>
        </p:blipFill>
        <p:spPr>
          <a:xfrm>
            <a:off x="7391400" y="1828800"/>
            <a:ext cx="3733800" cy="442595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6385"/>
          <p:cNvSpPr>
            <a:spLocks noGrp="1"/>
          </p:cNvSpPr>
          <p:nvPr>
            <p:ph type="title"/>
          </p:nvPr>
        </p:nvSpPr>
        <p:spPr/>
        <p:txBody>
          <a:bodyPr vert="horz" wrap="square" lIns="91436" tIns="45718" rIns="91436" bIns="45718" anchor="ctr"/>
          <a:lstStyle/>
          <a:p>
            <a:r>
              <a:rPr lang="zh-CN" altLang="en-US"/>
              <a:t>多卷积核</a:t>
            </a:r>
            <a:endParaRPr lang="zh-CN" altLang="en-US"/>
          </a:p>
        </p:txBody>
      </p:sp>
      <p:sp>
        <p:nvSpPr>
          <p:cNvPr id="16387" name="文本占位符 16386"/>
          <p:cNvSpPr>
            <a:spLocks noGrp="1"/>
          </p:cNvSpPr>
          <p:nvPr>
            <p:ph type="body" idx="1"/>
          </p:nvPr>
        </p:nvSpPr>
        <p:spPr/>
        <p:txBody>
          <a:bodyPr vert="horz" wrap="square" lIns="91436" tIns="45718" rIns="91436" bIns="45718" anchor="t"/>
          <a:lstStyle/>
          <a:p>
            <a:r>
              <a:rPr lang="zh-CN" altLang="en-US"/>
              <a:t>每个卷积核都会将图像生成为另一幅图像。</a:t>
            </a:r>
            <a:endParaRPr lang="zh-CN" altLang="en-US"/>
          </a:p>
          <a:p>
            <a:pPr lvl="1"/>
            <a:r>
              <a:rPr lang="zh-CN" altLang="en-US"/>
              <a:t>两个卷积核就可以生成两幅图像，这两幅图像可以看做是一张图像的不同的通道。</a:t>
            </a:r>
            <a:endParaRPr lang="zh-CN" altLang="en-US"/>
          </a:p>
        </p:txBody>
      </p:sp>
      <p:pic>
        <p:nvPicPr>
          <p:cNvPr id="16388" name="图片 16387"/>
          <p:cNvPicPr>
            <a:picLocks noChangeAspect="1"/>
          </p:cNvPicPr>
          <p:nvPr/>
        </p:nvPicPr>
        <p:blipFill>
          <a:blip r:embed="rId1"/>
          <a:stretch>
            <a:fillRect/>
          </a:stretch>
        </p:blipFill>
        <p:spPr>
          <a:xfrm>
            <a:off x="1295400" y="3048000"/>
            <a:ext cx="3213100" cy="3276600"/>
          </a:xfrm>
          <a:prstGeom prst="rect">
            <a:avLst/>
          </a:prstGeom>
          <a:noFill/>
          <a:ln w="9525">
            <a:noFill/>
          </a:ln>
        </p:spPr>
      </p:pic>
      <p:pic>
        <p:nvPicPr>
          <p:cNvPr id="16389" name="图片 16388"/>
          <p:cNvPicPr>
            <a:picLocks noChangeAspect="1"/>
          </p:cNvPicPr>
          <p:nvPr/>
        </p:nvPicPr>
        <p:blipFill>
          <a:blip r:embed="rId2"/>
          <a:stretch>
            <a:fillRect/>
          </a:stretch>
        </p:blipFill>
        <p:spPr>
          <a:xfrm>
            <a:off x="5791200" y="2895600"/>
            <a:ext cx="4876800" cy="3078163"/>
          </a:xfrm>
          <a:prstGeom prst="rect">
            <a:avLst/>
          </a:prstGeom>
          <a:noFill/>
          <a:ln w="9525">
            <a:noFill/>
          </a:ln>
        </p:spPr>
      </p:pic>
      <p:sp>
        <p:nvSpPr>
          <p:cNvPr id="16390" name="文本框 16389"/>
          <p:cNvSpPr txBox="1"/>
          <p:nvPr/>
        </p:nvSpPr>
        <p:spPr>
          <a:xfrm>
            <a:off x="6858000" y="6019800"/>
            <a:ext cx="3638550" cy="365125"/>
          </a:xfrm>
          <a:prstGeom prst="rect">
            <a:avLst/>
          </a:prstGeom>
          <a:noFill/>
          <a:ln w="9525">
            <a:noFill/>
          </a:ln>
        </p:spPr>
        <p:txBody>
          <a:bodyPr wrap="none" anchor="t">
            <a:spAutoFit/>
          </a:bodyPr>
          <a:lstStyle/>
          <a:p>
            <a:pPr lvl="0"/>
            <a:r>
              <a:rPr lang="zh-CN" altLang="en-US">
                <a:latin typeface="Arial" panose="020B0604020202020204" pitchFamily="34" charset="0"/>
                <a:ea typeface="宋体" panose="02010600030101010101" pitchFamily="2" charset="-122"/>
              </a:rPr>
              <a:t>由</a:t>
            </a:r>
            <a:r>
              <a:rPr lang="en-US" altLang="zh-CN">
                <a:latin typeface="Arial" panose="020B0604020202020204" pitchFamily="34" charset="0"/>
                <a:ea typeface="宋体" panose="02010600030101010101" pitchFamily="2" charset="-122"/>
              </a:rPr>
              <a:t>4</a:t>
            </a:r>
            <a:r>
              <a:rPr lang="zh-CN" altLang="en-US">
                <a:latin typeface="Arial" panose="020B0604020202020204" pitchFamily="34" charset="0"/>
                <a:ea typeface="宋体" panose="02010600030101010101" pitchFamily="2" charset="-122"/>
              </a:rPr>
              <a:t>个通道卷积得到</a:t>
            </a:r>
            <a:r>
              <a:rPr lang="en-US" altLang="zh-CN">
                <a:latin typeface="Arial" panose="020B0604020202020204" pitchFamily="34" charset="0"/>
                <a:ea typeface="宋体" panose="02010600030101010101" pitchFamily="2" charset="-122"/>
              </a:rPr>
              <a:t>2</a:t>
            </a:r>
            <a:r>
              <a:rPr lang="zh-CN" altLang="en-US">
                <a:latin typeface="Arial" panose="020B0604020202020204" pitchFamily="34" charset="0"/>
                <a:ea typeface="宋体" panose="02010600030101010101" pitchFamily="2" charset="-122"/>
              </a:rPr>
              <a:t>个通道的过程</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卷积</a:t>
            </a:r>
            <a:r>
              <a:rPr lang="zh-CN" altLang="en-US" dirty="0">
                <a:ea typeface="宋体" panose="02010600030101010101" pitchFamily="2" charset="-122"/>
                <a:sym typeface="+mn-ea"/>
              </a:rPr>
              <a:t>Convolution</a:t>
            </a:r>
            <a:endParaRPr lang="zh-CN" altLang="en-US"/>
          </a:p>
        </p:txBody>
      </p:sp>
      <p:sp>
        <p:nvSpPr>
          <p:cNvPr id="3" name="内容占位符 2"/>
          <p:cNvSpPr>
            <a:spLocks noGrp="1"/>
          </p:cNvSpPr>
          <p:nvPr>
            <p:ph idx="1"/>
          </p:nvPr>
        </p:nvSpPr>
        <p:spPr>
          <a:xfrm>
            <a:off x="406400" y="1397000"/>
            <a:ext cx="4366260" cy="4729480"/>
          </a:xfrm>
        </p:spPr>
        <p:txBody>
          <a:bodyPr/>
          <a:p>
            <a:r>
              <a:rPr lang="zh-CN" altLang="en-US"/>
              <a:t>假定要识别图像中的特定曲线，也就是说，对这种曲线有很高的输出，对其他形状则输出很低，</a:t>
            </a:r>
            <a:endParaRPr lang="zh-CN" altLang="en-US"/>
          </a:p>
          <a:p>
            <a:r>
              <a:rPr lang="zh-CN" altLang="en-US"/>
              <a:t>这也就像是神经元的</a:t>
            </a:r>
            <a:r>
              <a:rPr lang="zh-CN" altLang="en-US">
                <a:solidFill>
                  <a:srgbClr val="FF0000"/>
                </a:solidFill>
              </a:rPr>
              <a:t>激活</a:t>
            </a:r>
            <a:endParaRPr lang="zh-CN" altLang="en-US">
              <a:solidFill>
                <a:srgbClr val="FF0000"/>
              </a:solidFill>
            </a:endParaRPr>
          </a:p>
        </p:txBody>
      </p:sp>
      <p:pic>
        <p:nvPicPr>
          <p:cNvPr id="4" name="图片 3"/>
          <p:cNvPicPr>
            <a:picLocks noChangeAspect="1"/>
          </p:cNvPicPr>
          <p:nvPr/>
        </p:nvPicPr>
        <p:blipFill>
          <a:blip r:embed="rId1"/>
          <a:stretch>
            <a:fillRect/>
          </a:stretch>
        </p:blipFill>
        <p:spPr>
          <a:xfrm>
            <a:off x="5214620" y="1372235"/>
            <a:ext cx="6449060" cy="2842260"/>
          </a:xfrm>
          <a:prstGeom prst="rect">
            <a:avLst/>
          </a:prstGeom>
        </p:spPr>
      </p:pic>
      <p:pic>
        <p:nvPicPr>
          <p:cNvPr id="5" name="图片 4"/>
          <p:cNvPicPr>
            <a:picLocks noChangeAspect="1"/>
          </p:cNvPicPr>
          <p:nvPr/>
        </p:nvPicPr>
        <p:blipFill>
          <a:blip r:embed="rId2"/>
          <a:stretch>
            <a:fillRect/>
          </a:stretch>
        </p:blipFill>
        <p:spPr>
          <a:xfrm>
            <a:off x="5053965" y="4214495"/>
            <a:ext cx="6609715" cy="22009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308860" y="576580"/>
            <a:ext cx="8148320" cy="3016885"/>
          </a:xfrm>
          <a:prstGeom prst="rect">
            <a:avLst/>
          </a:prstGeom>
        </p:spPr>
      </p:pic>
      <p:pic>
        <p:nvPicPr>
          <p:cNvPr id="5" name="图片 4"/>
          <p:cNvPicPr>
            <a:picLocks noChangeAspect="1"/>
          </p:cNvPicPr>
          <p:nvPr/>
        </p:nvPicPr>
        <p:blipFill>
          <a:blip r:embed="rId2"/>
          <a:stretch>
            <a:fillRect/>
          </a:stretch>
        </p:blipFill>
        <p:spPr>
          <a:xfrm>
            <a:off x="2383155" y="3693795"/>
            <a:ext cx="7994650" cy="28594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Pooling池化</a:t>
            </a:r>
            <a:endParaRPr lang="zh-CN" altLang="en-US" dirty="0"/>
          </a:p>
        </p:txBody>
      </p:sp>
      <p:sp>
        <p:nvSpPr>
          <p:cNvPr id="18435" name="文本占位符 18434"/>
          <p:cNvSpPr>
            <a:spLocks noGrp="1"/>
          </p:cNvSpPr>
          <p:nvPr>
            <p:ph type="body" idx="1"/>
          </p:nvPr>
        </p:nvSpPr>
        <p:spPr/>
        <p:txBody>
          <a:bodyPr vert="horz" wrap="square" lIns="91436" tIns="45718" rIns="91436" bIns="45718" anchor="t"/>
          <a:lstStyle/>
          <a:p>
            <a:pPr algn="l"/>
            <a:r>
              <a:rPr lang="zh-CN" altLang="en-US" dirty="0">
                <a:ea typeface="宋体" panose="02010600030101010101" pitchFamily="2" charset="-122"/>
              </a:rPr>
              <a:t>通过卷积获得了特征 之后，下一步利用这些特征去做分类。</a:t>
            </a:r>
            <a:endParaRPr lang="zh-CN" altLang="en-US" dirty="0">
              <a:ea typeface="宋体" panose="02010600030101010101" pitchFamily="2" charset="-122"/>
            </a:endParaRPr>
          </a:p>
          <a:p>
            <a:pPr lvl="1" algn="l"/>
            <a:r>
              <a:rPr lang="zh-CN" altLang="en-US"/>
              <a:t>使用卷积时是利用了图像的“静态”特征</a:t>
            </a:r>
            <a:endParaRPr lang="zh-CN" altLang="en-US"/>
          </a:p>
          <a:p>
            <a:pPr lvl="1" algn="l"/>
            <a:r>
              <a:rPr lang="zh-CN" altLang="en-US"/>
              <a:t>Pooling, 对不同位置的特征进行聚合统计</a:t>
            </a:r>
            <a:endParaRPr lang="zh-CN" altLang="en-US"/>
          </a:p>
          <a:p>
            <a:pPr algn="l"/>
            <a:r>
              <a:rPr lang="zh-CN" altLang="en-US" dirty="0">
                <a:ea typeface="宋体" panose="02010600030101010101" pitchFamily="2" charset="-122"/>
              </a:rPr>
              <a:t>子采样</a:t>
            </a:r>
            <a:endParaRPr lang="zh-CN" altLang="en-US" dirty="0">
              <a:ea typeface="宋体" panose="02010600030101010101" pitchFamily="2" charset="-122"/>
            </a:endParaRPr>
          </a:p>
          <a:p>
            <a:pPr lvl="1" algn="l"/>
            <a:r>
              <a:rPr lang="zh-CN" altLang="en-US"/>
              <a:t>Average pool</a:t>
            </a:r>
            <a:endParaRPr lang="zh-CN" altLang="en-US"/>
          </a:p>
          <a:p>
            <a:pPr lvl="1" algn="l"/>
            <a:endParaRPr lang="zh-CN" altLang="en-US"/>
          </a:p>
          <a:p>
            <a:pPr lvl="1" algn="l"/>
            <a:r>
              <a:rPr lang="zh-CN" altLang="en-US"/>
              <a:t>Max pool</a:t>
            </a:r>
            <a:endParaRPr lang="zh-CN" altLang="en-US"/>
          </a:p>
          <a:p>
            <a:pPr lvl="1" algn="l"/>
            <a:endParaRPr lang="zh-CN" altLang="en-US"/>
          </a:p>
          <a:p>
            <a:pPr lvl="1" algn="l"/>
            <a:r>
              <a:rPr lang="zh-CN" altLang="en-US"/>
              <a:t>L2 pool</a:t>
            </a:r>
            <a:endParaRPr lang="zh-CN" altLang="en-US"/>
          </a:p>
        </p:txBody>
      </p:sp>
      <p:sp>
        <p:nvSpPr>
          <p:cNvPr id="18436" name="文本框 18435"/>
          <p:cNvSpPr txBox="1"/>
          <p:nvPr/>
        </p:nvSpPr>
        <p:spPr>
          <a:xfrm>
            <a:off x="6249988" y="5867400"/>
            <a:ext cx="2247900"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Convolved Feature</a:t>
            </a:r>
            <a:endParaRPr lang="zh-CN" altLang="en-US" dirty="0">
              <a:latin typeface="Arial" panose="020B0604020202020204" pitchFamily="34" charset="0"/>
              <a:ea typeface="宋体" panose="02010600030101010101" pitchFamily="2" charset="-122"/>
            </a:endParaRPr>
          </a:p>
        </p:txBody>
      </p:sp>
      <p:sp>
        <p:nvSpPr>
          <p:cNvPr id="18437" name="文本框 18436"/>
          <p:cNvSpPr txBox="1"/>
          <p:nvPr/>
        </p:nvSpPr>
        <p:spPr>
          <a:xfrm>
            <a:off x="9982200" y="5715000"/>
            <a:ext cx="19748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Pooled Feature</a:t>
            </a:r>
            <a:endParaRPr lang="zh-CN" altLang="en-US" dirty="0">
              <a:latin typeface="Arial" panose="020B0604020202020204" pitchFamily="34" charset="0"/>
              <a:ea typeface="宋体" panose="02010600030101010101" pitchFamily="2" charset="-122"/>
            </a:endParaRPr>
          </a:p>
        </p:txBody>
      </p:sp>
      <p:graphicFrame>
        <p:nvGraphicFramePr>
          <p:cNvPr id="18438" name="对象 18437">
            <a:hlinkClick r:id="" action="ppaction://ole?verb=0"/>
          </p:cNvPr>
          <p:cNvGraphicFramePr>
            <a:graphicFrameLocks noChangeAspect="1"/>
          </p:cNvGraphicFramePr>
          <p:nvPr/>
        </p:nvGraphicFramePr>
        <p:xfrm>
          <a:off x="3581400" y="3505200"/>
          <a:ext cx="1143000" cy="863600"/>
        </p:xfrm>
        <a:graphic>
          <a:graphicData uri="http://schemas.openxmlformats.org/presentationml/2006/ole">
            <mc:AlternateContent xmlns:mc="http://schemas.openxmlformats.org/markup-compatibility/2006">
              <mc:Choice xmlns:v="urn:schemas-microsoft-com:vml" Requires="v">
                <p:oleObj spid="_x0000_s7175" name="" r:id="rId1" imgW="520700" imgH="393700" progId="Equation.KSEE3">
                  <p:embed/>
                </p:oleObj>
              </mc:Choice>
              <mc:Fallback>
                <p:oleObj name="" r:id="rId1" imgW="520700" imgH="393700" progId="Equation.KSEE3">
                  <p:embed/>
                  <p:pic>
                    <p:nvPicPr>
                      <p:cNvPr id="0" name="图片 3078"/>
                      <p:cNvPicPr/>
                      <p:nvPr/>
                    </p:nvPicPr>
                    <p:blipFill>
                      <a:blip r:embed="rId2"/>
                      <a:stretch>
                        <a:fillRect/>
                      </a:stretch>
                    </p:blipFill>
                    <p:spPr>
                      <a:xfrm>
                        <a:off x="3581400" y="3505200"/>
                        <a:ext cx="1143000" cy="863600"/>
                      </a:xfrm>
                      <a:prstGeom prst="rect">
                        <a:avLst/>
                      </a:prstGeom>
                      <a:noFill/>
                      <a:ln w="38100">
                        <a:noFill/>
                        <a:miter/>
                      </a:ln>
                    </p:spPr>
                  </p:pic>
                </p:oleObj>
              </mc:Fallback>
            </mc:AlternateContent>
          </a:graphicData>
        </a:graphic>
      </p:graphicFrame>
      <p:graphicFrame>
        <p:nvGraphicFramePr>
          <p:cNvPr id="18439" name="对象 18438">
            <a:hlinkClick r:id="" action="ppaction://ole?verb=0"/>
          </p:cNvPr>
          <p:cNvGraphicFramePr>
            <a:graphicFrameLocks noChangeAspect="1"/>
          </p:cNvGraphicFramePr>
          <p:nvPr/>
        </p:nvGraphicFramePr>
        <p:xfrm>
          <a:off x="3352800" y="4638040"/>
          <a:ext cx="1371600" cy="574675"/>
        </p:xfrm>
        <a:graphic>
          <a:graphicData uri="http://schemas.openxmlformats.org/presentationml/2006/ole">
            <mc:AlternateContent xmlns:mc="http://schemas.openxmlformats.org/markup-compatibility/2006">
              <mc:Choice xmlns:v="urn:schemas-microsoft-com:vml" Requires="v">
                <p:oleObj spid="_x0000_s7176" name="" r:id="rId3" imgW="546100" imgH="228600" progId="Equation.KSEE3">
                  <p:embed/>
                </p:oleObj>
              </mc:Choice>
              <mc:Fallback>
                <p:oleObj name="" r:id="rId3" imgW="546100" imgH="228600" progId="Equation.KSEE3">
                  <p:embed/>
                  <p:pic>
                    <p:nvPicPr>
                      <p:cNvPr id="0" name="图片 3077"/>
                      <p:cNvPicPr/>
                      <p:nvPr/>
                    </p:nvPicPr>
                    <p:blipFill>
                      <a:blip r:embed="rId4"/>
                      <a:stretch>
                        <a:fillRect/>
                      </a:stretch>
                    </p:blipFill>
                    <p:spPr>
                      <a:xfrm>
                        <a:off x="3352800" y="4638040"/>
                        <a:ext cx="1371600" cy="574675"/>
                      </a:xfrm>
                      <a:prstGeom prst="rect">
                        <a:avLst/>
                      </a:prstGeom>
                      <a:noFill/>
                      <a:ln w="38100">
                        <a:noFill/>
                        <a:miter/>
                      </a:ln>
                    </p:spPr>
                  </p:pic>
                </p:oleObj>
              </mc:Fallback>
            </mc:AlternateContent>
          </a:graphicData>
        </a:graphic>
      </p:graphicFrame>
      <p:graphicFrame>
        <p:nvGraphicFramePr>
          <p:cNvPr id="18440" name="对象 18439">
            <a:hlinkClick r:id="" action="ppaction://ole?verb=0"/>
          </p:cNvPr>
          <p:cNvGraphicFramePr>
            <a:graphicFrameLocks noChangeAspect="1"/>
          </p:cNvGraphicFramePr>
          <p:nvPr/>
        </p:nvGraphicFramePr>
        <p:xfrm>
          <a:off x="3182620" y="5338445"/>
          <a:ext cx="1693863" cy="1117600"/>
        </p:xfrm>
        <a:graphic>
          <a:graphicData uri="http://schemas.openxmlformats.org/presentationml/2006/ole">
            <mc:AlternateContent xmlns:mc="http://schemas.openxmlformats.org/markup-compatibility/2006">
              <mc:Choice xmlns:v="urn:schemas-microsoft-com:vml" Requires="v">
                <p:oleObj spid="_x0000_s7177" name="" r:id="rId5" imgW="673100" imgH="444500" progId="Equation.3">
                  <p:embed/>
                </p:oleObj>
              </mc:Choice>
              <mc:Fallback>
                <p:oleObj name="" r:id="rId5" imgW="673100" imgH="444500" progId="Equation.3">
                  <p:embed/>
                  <p:pic>
                    <p:nvPicPr>
                      <p:cNvPr id="0" name="图片 3079"/>
                      <p:cNvPicPr/>
                      <p:nvPr/>
                    </p:nvPicPr>
                    <p:blipFill>
                      <a:blip r:embed="rId6"/>
                      <a:stretch>
                        <a:fillRect/>
                      </a:stretch>
                    </p:blipFill>
                    <p:spPr>
                      <a:xfrm>
                        <a:off x="3182620" y="5338445"/>
                        <a:ext cx="1693863" cy="1117600"/>
                      </a:xfrm>
                      <a:prstGeom prst="rect">
                        <a:avLst/>
                      </a:prstGeom>
                      <a:noFill/>
                      <a:ln w="38100">
                        <a:noFill/>
                        <a:miter/>
                      </a:ln>
                    </p:spPr>
                  </p:pic>
                </p:oleObj>
              </mc:Fallback>
            </mc:AlternateContent>
          </a:graphicData>
        </a:graphic>
      </p:graphicFrame>
      <p:graphicFrame>
        <p:nvGraphicFramePr>
          <p:cNvPr id="18441" name="对象 18440"/>
          <p:cNvGraphicFramePr>
            <a:graphicFrameLocks noChangeAspect="1"/>
          </p:cNvGraphicFramePr>
          <p:nvPr/>
        </p:nvGraphicFramePr>
        <p:xfrm>
          <a:off x="6096000" y="3505200"/>
          <a:ext cx="2433638" cy="2228850"/>
        </p:xfrm>
        <a:graphic>
          <a:graphicData uri="http://schemas.openxmlformats.org/presentationml/2006/ole">
            <mc:AlternateContent xmlns:mc="http://schemas.openxmlformats.org/markup-compatibility/2006">
              <mc:Choice xmlns:v="urn:schemas-microsoft-com:vml" Requires="v">
                <p:oleObj spid="_x0000_s7178" name="" r:id="rId7" imgW="2028825" imgH="1857375" progId="Paint.Picture">
                  <p:embed/>
                </p:oleObj>
              </mc:Choice>
              <mc:Fallback>
                <p:oleObj name="" r:id="rId7" imgW="2028825" imgH="1857375" progId="Paint.Picture">
                  <p:embed/>
                  <p:pic>
                    <p:nvPicPr>
                      <p:cNvPr id="0" name="图片 3080"/>
                      <p:cNvPicPr/>
                      <p:nvPr/>
                    </p:nvPicPr>
                    <p:blipFill>
                      <a:blip r:embed="rId8"/>
                      <a:stretch>
                        <a:fillRect/>
                      </a:stretch>
                    </p:blipFill>
                    <p:spPr>
                      <a:xfrm>
                        <a:off x="6096000" y="3505200"/>
                        <a:ext cx="2433638" cy="2228850"/>
                      </a:xfrm>
                      <a:prstGeom prst="rect">
                        <a:avLst/>
                      </a:prstGeom>
                      <a:noFill/>
                      <a:ln w="38100">
                        <a:noFill/>
                        <a:miter/>
                      </a:ln>
                    </p:spPr>
                  </p:pic>
                </p:oleObj>
              </mc:Fallback>
            </mc:AlternateContent>
          </a:graphicData>
        </a:graphic>
      </p:graphicFrame>
      <p:graphicFrame>
        <p:nvGraphicFramePr>
          <p:cNvPr id="18442" name="对象 18441"/>
          <p:cNvGraphicFramePr>
            <a:graphicFrameLocks noChangeAspect="1"/>
          </p:cNvGraphicFramePr>
          <p:nvPr/>
        </p:nvGraphicFramePr>
        <p:xfrm>
          <a:off x="8763000" y="3962400"/>
          <a:ext cx="1152525" cy="1130300"/>
        </p:xfrm>
        <a:graphic>
          <a:graphicData uri="http://schemas.openxmlformats.org/presentationml/2006/ole">
            <mc:AlternateContent xmlns:mc="http://schemas.openxmlformats.org/markup-compatibility/2006">
              <mc:Choice xmlns:v="urn:schemas-microsoft-com:vml" Requires="v">
                <p:oleObj spid="_x0000_s7179" name="" r:id="rId9" imgW="962025" imgH="942975" progId="Paint.Picture">
                  <p:embed/>
                </p:oleObj>
              </mc:Choice>
              <mc:Fallback>
                <p:oleObj name="" r:id="rId9" imgW="962025" imgH="942975" progId="Paint.Picture">
                  <p:embed/>
                  <p:pic>
                    <p:nvPicPr>
                      <p:cNvPr id="0" name="图片 3081"/>
                      <p:cNvPicPr/>
                      <p:nvPr/>
                    </p:nvPicPr>
                    <p:blipFill>
                      <a:blip r:embed="rId10"/>
                      <a:stretch>
                        <a:fillRect/>
                      </a:stretch>
                    </p:blipFill>
                    <p:spPr>
                      <a:xfrm>
                        <a:off x="8763000" y="3962400"/>
                        <a:ext cx="1152525" cy="1130300"/>
                      </a:xfrm>
                      <a:prstGeom prst="rect">
                        <a:avLst/>
                      </a:prstGeom>
                      <a:noFill/>
                      <a:ln w="38100">
                        <a:noFill/>
                        <a:miter/>
                      </a:ln>
                    </p:spPr>
                  </p:pic>
                </p:oleObj>
              </mc:Fallback>
            </mc:AlternateContent>
          </a:graphicData>
        </a:graphic>
      </p:graphicFrame>
      <p:graphicFrame>
        <p:nvGraphicFramePr>
          <p:cNvPr id="18443" name="对象 18442"/>
          <p:cNvGraphicFramePr>
            <a:graphicFrameLocks noChangeAspect="1"/>
          </p:cNvGraphicFramePr>
          <p:nvPr/>
        </p:nvGraphicFramePr>
        <p:xfrm>
          <a:off x="10210800" y="3810000"/>
          <a:ext cx="1371600" cy="1346200"/>
        </p:xfrm>
        <a:graphic>
          <a:graphicData uri="http://schemas.openxmlformats.org/presentationml/2006/ole">
            <mc:AlternateContent xmlns:mc="http://schemas.openxmlformats.org/markup-compatibility/2006">
              <mc:Choice xmlns:v="urn:schemas-microsoft-com:vml" Requires="v">
                <p:oleObj spid="_x0000_s7180" name="" r:id="rId11" imgW="942975" imgH="923925" progId="Paint.Picture">
                  <p:embed/>
                </p:oleObj>
              </mc:Choice>
              <mc:Fallback>
                <p:oleObj name="" r:id="rId11" imgW="942975" imgH="923925" progId="Paint.Picture">
                  <p:embed/>
                  <p:pic>
                    <p:nvPicPr>
                      <p:cNvPr id="0" name="图片 3083"/>
                      <p:cNvPicPr/>
                      <p:nvPr/>
                    </p:nvPicPr>
                    <p:blipFill>
                      <a:blip r:embed="rId12"/>
                      <a:stretch>
                        <a:fillRect/>
                      </a:stretch>
                    </p:blipFill>
                    <p:spPr>
                      <a:xfrm>
                        <a:off x="10210800" y="3810000"/>
                        <a:ext cx="1371600" cy="1346200"/>
                      </a:xfrm>
                      <a:prstGeom prst="rect">
                        <a:avLst/>
                      </a:prstGeom>
                      <a:no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5121"/>
          <p:cNvSpPr>
            <a:spLocks noGrp="1"/>
          </p:cNvSpPr>
          <p:nvPr>
            <p:ph type="ctrTitle"/>
          </p:nvPr>
        </p:nvSpPr>
        <p:spPr>
          <a:xfrm>
            <a:off x="914400" y="2132013"/>
            <a:ext cx="10515600" cy="1470025"/>
          </a:xfrm>
        </p:spPr>
        <p:txBody>
          <a:bodyPr vert="horz" wrap="square" lIns="91436" tIns="45718" rIns="91436" bIns="45718" anchor="ctr"/>
          <a:lstStyle/>
          <a:p>
            <a:pPr algn="l">
              <a:buNone/>
            </a:pP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en-US" altLang="x-none" sz="40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40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4000" kern="1200" dirty="0">
                <a:latin typeface="Calibri" panose="020F0502020204030204" pitchFamily="2" charset="0"/>
                <a:ea typeface="Arial" panose="020B0604020202020204" pitchFamily="34" charset="0"/>
                <a:sym typeface="Arial" panose="020B0604020202020204" pitchFamily="34" charset="0"/>
              </a:rPr>
            </a:br>
            <a:r>
              <a:rPr lang="zh-CN" altLang="en-US" sz="4000" kern="1200" dirty="0">
                <a:latin typeface="Calibri" panose="020F0502020204030204" pitchFamily="2" charset="0"/>
                <a:ea typeface="Arial" panose="020B0604020202020204" pitchFamily="34" charset="0"/>
                <a:sym typeface="Arial" panose="020B0604020202020204" pitchFamily="34" charset="0"/>
              </a:rPr>
              <a:t> </a:t>
            </a:r>
            <a:r>
              <a:rPr lang="zh-CN" altLang="en-US" sz="4000" kern="1200" dirty="0">
                <a:latin typeface="Calibri" panose="020F0502020204030204" pitchFamily="2" charset="0"/>
                <a:ea typeface="宋体" panose="02010600030101010101" pitchFamily="2" charset="-122"/>
                <a:sym typeface="Arial" panose="020B0604020202020204" pitchFamily="34" charset="0"/>
              </a:rPr>
              <a:t>                     </a:t>
            </a:r>
            <a:r>
              <a:rPr lang="zh-CN" altLang="en-US" sz="3200" kern="1200" dirty="0">
                <a:latin typeface="Calibri" panose="020F0502020204030204" pitchFamily="2" charset="0"/>
                <a:ea typeface="Arial" panose="020B0604020202020204" pitchFamily="34" charset="0"/>
                <a:sym typeface="Arial" panose="020B0604020202020204" pitchFamily="34" charset="0"/>
              </a:rPr>
              <a:t>——</a:t>
            </a:r>
            <a:r>
              <a:rPr lang="en-US" altLang="zh-CN" sz="3200">
                <a:sym typeface="+mn-ea"/>
              </a:rPr>
              <a:t>Deep Boltzmann Machines, DBM</a:t>
            </a:r>
            <a:endParaRPr lang="en-US" altLang="x-none" sz="32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2048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CNN基本结构</a:t>
            </a:r>
            <a:endParaRPr lang="zh-CN" altLang="en-US" dirty="0"/>
          </a:p>
        </p:txBody>
      </p:sp>
      <p:sp>
        <p:nvSpPr>
          <p:cNvPr id="20483" name="文本占位符 2048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卷积层</a:t>
            </a:r>
            <a:endParaRPr lang="zh-CN" altLang="en-US" dirty="0">
              <a:ea typeface="宋体" panose="02010600030101010101" pitchFamily="2" charset="-122"/>
            </a:endParaRPr>
          </a:p>
          <a:p>
            <a:r>
              <a:rPr lang="zh-CN" altLang="en-US" dirty="0">
                <a:ea typeface="宋体" panose="02010600030101010101" pitchFamily="2" charset="-122"/>
              </a:rPr>
              <a:t>子采样层</a:t>
            </a:r>
            <a:endParaRPr lang="zh-CN" altLang="en-US" dirty="0"/>
          </a:p>
        </p:txBody>
      </p:sp>
      <p:pic>
        <p:nvPicPr>
          <p:cNvPr id="20484" name="图片 20483"/>
          <p:cNvPicPr>
            <a:picLocks noChangeAspect="1"/>
          </p:cNvPicPr>
          <p:nvPr/>
        </p:nvPicPr>
        <p:blipFill>
          <a:blip r:embed="rId1"/>
          <a:stretch>
            <a:fillRect/>
          </a:stretch>
        </p:blipFill>
        <p:spPr>
          <a:xfrm>
            <a:off x="3098800" y="1292225"/>
            <a:ext cx="8324850" cy="526097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CNN结构</a:t>
            </a:r>
            <a:endParaRPr lang="zh-CN" altLang="en-US" dirty="0"/>
          </a:p>
        </p:txBody>
      </p:sp>
      <p:graphicFrame>
        <p:nvGraphicFramePr>
          <p:cNvPr id="21507" name="对象 21506"/>
          <p:cNvGraphicFramePr/>
          <p:nvPr/>
        </p:nvGraphicFramePr>
        <p:xfrm>
          <a:off x="2967038" y="3732213"/>
          <a:ext cx="8991600" cy="3041650"/>
        </p:xfrm>
        <a:graphic>
          <a:graphicData uri="http://schemas.openxmlformats.org/presentationml/2006/ole">
            <mc:AlternateContent xmlns:mc="http://schemas.openxmlformats.org/markup-compatibility/2006">
              <mc:Choice xmlns:v="urn:schemas-microsoft-com:vml" Requires="v">
                <p:oleObj spid="_x0000_s8194" name="" r:id="rId1" imgW="9420225" imgH="3267075" progId="Paint.Picture">
                  <p:embed/>
                </p:oleObj>
              </mc:Choice>
              <mc:Fallback>
                <p:oleObj name="" r:id="rId1" imgW="9420225" imgH="3267075" progId="Paint.Picture">
                  <p:embed/>
                  <p:pic>
                    <p:nvPicPr>
                      <p:cNvPr id="0" name="图片 3082"/>
                      <p:cNvPicPr/>
                      <p:nvPr/>
                    </p:nvPicPr>
                    <p:blipFill>
                      <a:blip r:embed="rId2"/>
                      <a:stretch>
                        <a:fillRect/>
                      </a:stretch>
                    </p:blipFill>
                    <p:spPr>
                      <a:xfrm>
                        <a:off x="2967038" y="3732213"/>
                        <a:ext cx="8991600" cy="3041650"/>
                      </a:xfrm>
                      <a:prstGeom prst="rect">
                        <a:avLst/>
                      </a:prstGeom>
                      <a:noFill/>
                      <a:ln w="38100">
                        <a:noFill/>
                        <a:miter/>
                      </a:ln>
                    </p:spPr>
                  </p:pic>
                </p:oleObj>
              </mc:Fallback>
            </mc:AlternateContent>
          </a:graphicData>
        </a:graphic>
      </p:graphicFrame>
      <p:sp>
        <p:nvSpPr>
          <p:cNvPr id="21508" name="文本框 21507"/>
          <p:cNvSpPr txBox="1"/>
          <p:nvPr/>
        </p:nvSpPr>
        <p:spPr>
          <a:xfrm>
            <a:off x="3119438" y="3506788"/>
            <a:ext cx="1524000" cy="395287"/>
          </a:xfrm>
          <a:prstGeom prst="rect">
            <a:avLst/>
          </a:prstGeom>
          <a:noFill/>
          <a:ln w="9525">
            <a:noFill/>
          </a:ln>
        </p:spPr>
        <p:txBody>
          <a:bodyPr wrap="square"/>
          <a:lstStyle/>
          <a:p>
            <a:pPr lvl="0"/>
            <a:r>
              <a:rPr lang="zh-CN" altLang="en-US" sz="2000" dirty="0">
                <a:latin typeface="Arial" panose="020B0604020202020204" pitchFamily="34" charset="0"/>
                <a:ea typeface="宋体" panose="02010600030101010101" pitchFamily="2" charset="-122"/>
              </a:rPr>
              <a:t>Input Layer</a:t>
            </a:r>
            <a:endParaRPr lang="zh-CN" altLang="en-US" sz="2000" dirty="0">
              <a:latin typeface="Arial" panose="020B0604020202020204" pitchFamily="34" charset="0"/>
              <a:ea typeface="宋体" panose="02010600030101010101" pitchFamily="2" charset="-122"/>
            </a:endParaRPr>
          </a:p>
        </p:txBody>
      </p:sp>
      <p:sp>
        <p:nvSpPr>
          <p:cNvPr id="21509" name="文本框 21508"/>
          <p:cNvSpPr txBox="1"/>
          <p:nvPr/>
        </p:nvSpPr>
        <p:spPr>
          <a:xfrm>
            <a:off x="4491038" y="3219450"/>
            <a:ext cx="25146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C1: 4 feature maps</a:t>
            </a:r>
            <a:endParaRPr lang="zh-CN" altLang="en-US" sz="2000" dirty="0">
              <a:latin typeface="Arial" panose="020B0604020202020204" pitchFamily="34" charset="0"/>
              <a:ea typeface="宋体" panose="02010600030101010101" pitchFamily="2" charset="-122"/>
            </a:endParaRPr>
          </a:p>
        </p:txBody>
      </p:sp>
      <p:sp>
        <p:nvSpPr>
          <p:cNvPr id="21510" name="文本框 21509"/>
          <p:cNvSpPr txBox="1"/>
          <p:nvPr/>
        </p:nvSpPr>
        <p:spPr>
          <a:xfrm>
            <a:off x="5862638" y="2933700"/>
            <a:ext cx="23622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S1: 4 feature maps</a:t>
            </a:r>
            <a:endParaRPr lang="zh-CN" altLang="en-US" sz="2000" dirty="0">
              <a:latin typeface="Arial" panose="020B0604020202020204" pitchFamily="34" charset="0"/>
              <a:ea typeface="宋体" panose="02010600030101010101" pitchFamily="2" charset="-122"/>
            </a:endParaRPr>
          </a:p>
        </p:txBody>
      </p:sp>
      <p:sp>
        <p:nvSpPr>
          <p:cNvPr id="21511" name="文本框 21510"/>
          <p:cNvSpPr txBox="1"/>
          <p:nvPr/>
        </p:nvSpPr>
        <p:spPr>
          <a:xfrm>
            <a:off x="7081838" y="2647950"/>
            <a:ext cx="2514600" cy="395288"/>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C2: 6 feature maps</a:t>
            </a:r>
            <a:endParaRPr lang="zh-CN" altLang="en-US" sz="2000" dirty="0">
              <a:latin typeface="Arial" panose="020B0604020202020204" pitchFamily="34" charset="0"/>
              <a:ea typeface="宋体" panose="02010600030101010101" pitchFamily="2" charset="-122"/>
            </a:endParaRPr>
          </a:p>
        </p:txBody>
      </p:sp>
      <p:sp>
        <p:nvSpPr>
          <p:cNvPr id="21512" name="文本框 21511"/>
          <p:cNvSpPr txBox="1"/>
          <p:nvPr/>
        </p:nvSpPr>
        <p:spPr>
          <a:xfrm>
            <a:off x="8529638" y="2360613"/>
            <a:ext cx="2374900" cy="396875"/>
          </a:xfrm>
          <a:prstGeom prst="rect">
            <a:avLst/>
          </a:prstGeom>
          <a:noFill/>
          <a:ln w="9525">
            <a:noFill/>
          </a:ln>
        </p:spPr>
        <p:txBody>
          <a:bodyPr vert="horz" wrap="square" anchor="t"/>
          <a:lstStyle/>
          <a:p>
            <a:pPr lvl="0"/>
            <a:r>
              <a:rPr lang="zh-CN" altLang="en-US" sz="2000" dirty="0">
                <a:latin typeface="Arial" panose="020B0604020202020204" pitchFamily="34" charset="0"/>
                <a:ea typeface="宋体" panose="02010600030101010101" pitchFamily="2" charset="-122"/>
              </a:rPr>
              <a:t>S2: 6 feature maps</a:t>
            </a:r>
            <a:endParaRPr lang="zh-CN" altLang="en-US" sz="2000" dirty="0">
              <a:latin typeface="Arial" panose="020B0604020202020204" pitchFamily="34" charset="0"/>
              <a:ea typeface="宋体" panose="02010600030101010101" pitchFamily="2" charset="-122"/>
            </a:endParaRPr>
          </a:p>
        </p:txBody>
      </p:sp>
      <p:sp>
        <p:nvSpPr>
          <p:cNvPr id="21513" name="箭头 1196"/>
          <p:cNvSpPr/>
          <p:nvPr/>
        </p:nvSpPr>
        <p:spPr>
          <a:xfrm>
            <a:off x="7234238" y="3427413"/>
            <a:ext cx="0" cy="685800"/>
          </a:xfrm>
          <a:prstGeom prst="line">
            <a:avLst/>
          </a:prstGeom>
          <a:ln w="28575" cap="flat" cmpd="sng">
            <a:solidFill>
              <a:srgbClr val="0000FF"/>
            </a:solidFill>
            <a:prstDash val="solid"/>
            <a:headEnd type="none" w="med" len="med"/>
            <a:tailEnd type="triangle" w="med" len="med"/>
          </a:ln>
        </p:spPr>
      </p:sp>
      <p:sp>
        <p:nvSpPr>
          <p:cNvPr id="21514" name="箭头 1196"/>
          <p:cNvSpPr/>
          <p:nvPr/>
        </p:nvSpPr>
        <p:spPr>
          <a:xfrm>
            <a:off x="8453438" y="3046413"/>
            <a:ext cx="0" cy="914400"/>
          </a:xfrm>
          <a:prstGeom prst="line">
            <a:avLst/>
          </a:prstGeom>
          <a:ln w="28575" cap="flat" cmpd="sng">
            <a:solidFill>
              <a:srgbClr val="0000FF"/>
            </a:solidFill>
            <a:prstDash val="solid"/>
            <a:bevel/>
            <a:headEnd type="none" w="med" len="med"/>
            <a:tailEnd type="triangle" w="med" len="med"/>
          </a:ln>
        </p:spPr>
      </p:sp>
      <p:sp>
        <p:nvSpPr>
          <p:cNvPr id="21515" name="箭头 1196"/>
          <p:cNvSpPr/>
          <p:nvPr/>
        </p:nvSpPr>
        <p:spPr>
          <a:xfrm>
            <a:off x="9672638" y="2817813"/>
            <a:ext cx="1587" cy="1371600"/>
          </a:xfrm>
          <a:prstGeom prst="line">
            <a:avLst/>
          </a:prstGeom>
          <a:ln w="28575" cap="flat" cmpd="sng">
            <a:solidFill>
              <a:srgbClr val="0000FF"/>
            </a:solidFill>
            <a:prstDash val="solid"/>
            <a:miter/>
            <a:headEnd type="none" w="med" len="med"/>
            <a:tailEnd type="triangle" w="med" len="med"/>
          </a:ln>
        </p:spPr>
      </p:sp>
      <p:sp>
        <p:nvSpPr>
          <p:cNvPr id="21516" name="文本占位符 21515"/>
          <p:cNvSpPr>
            <a:spLocks noGrp="1"/>
          </p:cNvSpPr>
          <p:nvPr>
            <p:ph type="body" idx="1"/>
          </p:nvPr>
        </p:nvSpPr>
        <p:spPr>
          <a:xfrm>
            <a:off x="381000" y="1219200"/>
            <a:ext cx="11379200" cy="4729163"/>
          </a:xfrm>
        </p:spPr>
        <p:txBody>
          <a:bodyPr vert="horz" wrap="square" lIns="91436" tIns="45718" rIns="91436" bIns="45718" anchor="t"/>
          <a:lstStyle/>
          <a:p>
            <a:r>
              <a:rPr lang="zh-CN" altLang="en-US"/>
              <a:t>卷积神经网络是一个多层的神经网络</a:t>
            </a:r>
            <a:endParaRPr lang="zh-CN" altLang="en-US"/>
          </a:p>
          <a:p>
            <a:pPr lvl="1"/>
            <a:r>
              <a:rPr lang="zh-CN" altLang="en-US"/>
              <a:t>每层由多个二维平面组成</a:t>
            </a:r>
            <a:endParaRPr lang="zh-CN" altLang="en-US"/>
          </a:p>
          <a:p>
            <a:pPr lvl="1"/>
            <a:r>
              <a:rPr lang="zh-CN" altLang="en-US"/>
              <a:t>每个平面由多个独立神经元组成</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CNN训练过程</a:t>
            </a:r>
            <a:endParaRPr lang="zh-CN" altLang="en-US" dirty="0"/>
          </a:p>
        </p:txBody>
      </p:sp>
      <p:sp>
        <p:nvSpPr>
          <p:cNvPr id="22531" name="文本占位符 22530"/>
          <p:cNvSpPr>
            <a:spLocks noGrp="1"/>
          </p:cNvSpPr>
          <p:nvPr>
            <p:ph type="body" idx="1"/>
          </p:nvPr>
        </p:nvSpPr>
        <p:spPr/>
        <p:txBody>
          <a:bodyPr vert="horz" wrap="square" lIns="91436" tIns="45718" rIns="91436" bIns="45718" anchor="t"/>
          <a:lstStyle/>
          <a:p>
            <a:pPr>
              <a:lnSpc>
                <a:spcPct val="90000"/>
              </a:lnSpc>
            </a:pPr>
            <a:r>
              <a:rPr lang="zh-CN" altLang="en-US" dirty="0">
                <a:ea typeface="宋体" panose="02010600030101010101" pitchFamily="2" charset="-122"/>
              </a:rPr>
              <a:t>监督训练</a:t>
            </a:r>
            <a:endParaRPr lang="zh-CN" altLang="en-US" dirty="0">
              <a:ea typeface="宋体" panose="02010600030101010101" pitchFamily="2" charset="-122"/>
            </a:endParaRPr>
          </a:p>
          <a:p>
            <a:pPr>
              <a:lnSpc>
                <a:spcPct val="90000"/>
              </a:lnSpc>
            </a:pPr>
            <a:r>
              <a:rPr lang="zh-CN" altLang="en-US" dirty="0">
                <a:ea typeface="宋体" panose="02010600030101010101" pitchFamily="2" charset="-122"/>
              </a:rPr>
              <a:t>Bp算法</a:t>
            </a:r>
            <a:endParaRPr lang="zh-CN" altLang="en-US" dirty="0">
              <a:ea typeface="宋体" panose="02010600030101010101" pitchFamily="2" charset="-122"/>
            </a:endParaRPr>
          </a:p>
          <a:p>
            <a:pPr lvl="1">
              <a:lnSpc>
                <a:spcPct val="90000"/>
              </a:lnSpc>
            </a:pPr>
            <a:r>
              <a:rPr lang="zh-CN" altLang="en-US" dirty="0">
                <a:ea typeface="宋体" panose="02010600030101010101" pitchFamily="2" charset="-122"/>
              </a:rPr>
              <a:t>向前传播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从样本集中取一个样本(X,Yp)，将X输入网络</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计算相应的实际输出Op</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sym typeface="+mn-ea"/>
              </a:rPr>
              <a:t>		Op=Fn(…( F</a:t>
            </a:r>
            <a:r>
              <a:rPr lang="zh-CN" altLang="en-US" baseline="-25000" dirty="0">
                <a:ea typeface="宋体" panose="02010600030101010101" pitchFamily="2" charset="-122"/>
                <a:sym typeface="+mn-ea"/>
              </a:rPr>
              <a:t>2</a:t>
            </a:r>
            <a:r>
              <a:rPr lang="zh-CN" altLang="en-US" dirty="0">
                <a:ea typeface="宋体" panose="02010600030101010101" pitchFamily="2" charset="-122"/>
                <a:sym typeface="+mn-ea"/>
              </a:rPr>
              <a:t>( F</a:t>
            </a:r>
            <a:r>
              <a:rPr lang="zh-CN" altLang="en-US" baseline="-25000" dirty="0">
                <a:ea typeface="宋体" panose="02010600030101010101" pitchFamily="2" charset="-122"/>
                <a:sym typeface="+mn-ea"/>
              </a:rPr>
              <a:t>1</a:t>
            </a:r>
            <a:r>
              <a:rPr lang="zh-CN" altLang="en-US" dirty="0">
                <a:ea typeface="宋体" panose="02010600030101010101" pitchFamily="2" charset="-122"/>
                <a:sym typeface="+mn-ea"/>
              </a:rPr>
              <a:t>( XpW</a:t>
            </a:r>
            <a:r>
              <a:rPr lang="zh-CN" altLang="en-US" baseline="30000" dirty="0">
                <a:ea typeface="宋体" panose="02010600030101010101" pitchFamily="2" charset="-122"/>
                <a:sym typeface="+mn-ea"/>
              </a:rPr>
              <a:t>(1)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(2) </a:t>
            </a:r>
            <a:r>
              <a:rPr lang="zh-CN" altLang="en-US" dirty="0">
                <a:ea typeface="宋体" panose="02010600030101010101" pitchFamily="2" charset="-122"/>
                <a:sym typeface="+mn-ea"/>
              </a:rPr>
              <a:t>)…)W</a:t>
            </a:r>
            <a:r>
              <a:rPr lang="zh-CN" altLang="en-US" baseline="30000" dirty="0">
                <a:ea typeface="宋体" panose="02010600030101010101" pitchFamily="2" charset="-122"/>
                <a:sym typeface="+mn-ea"/>
              </a:rPr>
              <a:t>(n) </a:t>
            </a:r>
            <a:r>
              <a:rPr lang="zh-CN" altLang="en-US" dirty="0">
                <a:ea typeface="宋体" panose="02010600030101010101" pitchFamily="2" charset="-122"/>
                <a:sym typeface="+mn-ea"/>
              </a:rPr>
              <a:t>)</a:t>
            </a:r>
            <a:endParaRPr lang="zh-CN" altLang="en-US" dirty="0">
              <a:ea typeface="宋体" panose="02010600030101010101" pitchFamily="2" charset="-122"/>
              <a:sym typeface="+mn-ea"/>
            </a:endParaRPr>
          </a:p>
          <a:p>
            <a:pPr marL="459105" lvl="2" indent="455295">
              <a:lnSpc>
                <a:spcPct val="90000"/>
              </a:lnSpc>
              <a:buNone/>
            </a:pPr>
            <a:endParaRPr lang="zh-CN" altLang="en-US" sz="1200" dirty="0">
              <a:ea typeface="宋体" panose="02010600030101010101" pitchFamily="2" charset="-122"/>
            </a:endParaRPr>
          </a:p>
          <a:p>
            <a:pPr lvl="1">
              <a:lnSpc>
                <a:spcPct val="90000"/>
              </a:lnSpc>
            </a:pPr>
            <a:r>
              <a:rPr lang="zh-CN" altLang="en-US" dirty="0">
                <a:ea typeface="宋体" panose="02010600030101010101" pitchFamily="2" charset="-122"/>
                <a:sym typeface="+mn-ea"/>
              </a:rPr>
              <a:t>向后传播</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计算实际输出Op与相应的理想输出Yp的差</a:t>
            </a:r>
            <a:endParaRPr lang="zh-CN" altLang="en-US" dirty="0">
              <a:ea typeface="宋体" panose="02010600030101010101" pitchFamily="2" charset="-122"/>
            </a:endParaRPr>
          </a:p>
          <a:p>
            <a:pPr marL="1905" lvl="1" indent="455295">
              <a:lnSpc>
                <a:spcPct val="90000"/>
              </a:lnSpc>
              <a:buNone/>
            </a:pPr>
            <a:r>
              <a:rPr lang="zh-CN" altLang="en-US" dirty="0">
                <a:ea typeface="宋体" panose="02010600030101010101" pitchFamily="2" charset="-122"/>
              </a:rPr>
              <a:t>按极小化误差的方法反向传播调整权矩阵</a:t>
            </a:r>
            <a:endParaRPr lang="zh-CN" altLang="en-US" dirty="0">
              <a:ea typeface="宋体" panose="02010600030101010101" pitchFamily="2" charset="-122"/>
            </a:endParaRPr>
          </a:p>
        </p:txBody>
      </p:sp>
      <p:pic>
        <p:nvPicPr>
          <p:cNvPr id="22532" name="Picture 4"/>
          <p:cNvPicPr>
            <a:picLocks noChangeAspect="1"/>
          </p:cNvPicPr>
          <p:nvPr/>
        </p:nvPicPr>
        <p:blipFill>
          <a:blip r:embed="rId1"/>
          <a:stretch>
            <a:fillRect/>
          </a:stretch>
        </p:blipFill>
        <p:spPr>
          <a:xfrm>
            <a:off x="8351838" y="1752600"/>
            <a:ext cx="3189287" cy="236220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2355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CNN反向传播</a:t>
            </a:r>
            <a:endParaRPr lang="zh-CN" altLang="en-US" dirty="0"/>
          </a:p>
        </p:txBody>
      </p:sp>
      <p:sp>
        <p:nvSpPr>
          <p:cNvPr id="23555" name="文本占位符 235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代价函数</a:t>
            </a:r>
            <a:endParaRPr lang="zh-CN" altLang="en-US" dirty="0">
              <a:ea typeface="宋体" panose="02010600030101010101" pitchFamily="2" charset="-122"/>
            </a:endParaRPr>
          </a:p>
          <a:p>
            <a:pPr lvl="1"/>
            <a:r>
              <a:rPr lang="zh-CN" altLang="en-US" dirty="0">
                <a:ea typeface="宋体" panose="02010600030101010101" pitchFamily="2" charset="-122"/>
              </a:rPr>
              <a:t>最小化平方误差(MSE)，最小化相对熵(Relative Entropy)</a:t>
            </a:r>
            <a:endParaRPr lang="zh-CN" altLang="en-US" dirty="0"/>
          </a:p>
          <a:p>
            <a:r>
              <a:rPr lang="zh-CN" altLang="en-US" dirty="0">
                <a:ea typeface="宋体" panose="02010600030101010101" pitchFamily="2" charset="-122"/>
              </a:rPr>
              <a:t>反向传播主要考虑三个方面：</a:t>
            </a:r>
            <a:endParaRPr lang="zh-CN" altLang="en-US" dirty="0">
              <a:ea typeface="宋体" panose="02010600030101010101" pitchFamily="2" charset="-122"/>
            </a:endParaRPr>
          </a:p>
          <a:p>
            <a:pPr lvl="1"/>
            <a:r>
              <a:rPr lang="zh-CN" altLang="en-US" dirty="0">
                <a:ea typeface="宋体" panose="02010600030101010101" pitchFamily="2" charset="-122"/>
              </a:rPr>
              <a:t>输出层，代价函数的确定及求导</a:t>
            </a:r>
            <a:endParaRPr lang="zh-CN" altLang="en-US" dirty="0">
              <a:ea typeface="宋体" panose="02010600030101010101" pitchFamily="2" charset="-122"/>
            </a:endParaRPr>
          </a:p>
          <a:p>
            <a:pPr lvl="1"/>
            <a:r>
              <a:rPr lang="zh-CN" altLang="en-US" dirty="0">
                <a:ea typeface="宋体" panose="02010600030101010101" pitchFamily="2" charset="-122"/>
              </a:rPr>
              <a:t>Pooling，数据的下采样及残差的上采样</a:t>
            </a:r>
            <a:endParaRPr lang="zh-CN" altLang="en-US" dirty="0">
              <a:ea typeface="宋体" panose="02010600030101010101" pitchFamily="2" charset="-122"/>
            </a:endParaRPr>
          </a:p>
          <a:p>
            <a:pPr lvl="1"/>
            <a:r>
              <a:rPr lang="zh-CN" altLang="en-US" dirty="0">
                <a:ea typeface="宋体" panose="02010600030101010101" pitchFamily="2" charset="-122"/>
              </a:rPr>
              <a:t>卷积层，数据的卷积运算及残差的反卷积运算</a:t>
            </a:r>
            <a:endParaRPr lang="zh-CN" altLang="en-US" dirty="0"/>
          </a:p>
          <a:p>
            <a:endParaRPr lang="zh-CN" altLang="en-US" dirty="0"/>
          </a:p>
        </p:txBody>
      </p:sp>
      <p:graphicFrame>
        <p:nvGraphicFramePr>
          <p:cNvPr id="23556" name="对象 23555"/>
          <p:cNvGraphicFramePr/>
          <p:nvPr/>
        </p:nvGraphicFramePr>
        <p:xfrm>
          <a:off x="2286000" y="4724400"/>
          <a:ext cx="8839200" cy="2051050"/>
        </p:xfrm>
        <a:graphic>
          <a:graphicData uri="http://schemas.openxmlformats.org/presentationml/2006/ole">
            <mc:AlternateContent xmlns:mc="http://schemas.openxmlformats.org/markup-compatibility/2006">
              <mc:Choice xmlns:v="urn:schemas-microsoft-com:vml" Requires="v">
                <p:oleObj spid="_x0000_s9218" name="" r:id="rId1" imgW="9420225" imgH="3267075" progId="PBrush">
                  <p:embed/>
                </p:oleObj>
              </mc:Choice>
              <mc:Fallback>
                <p:oleObj name="" r:id="rId1" imgW="9420225" imgH="3267075" progId="PBrush">
                  <p:embed/>
                  <p:pic>
                    <p:nvPicPr>
                      <p:cNvPr id="0" name="图片 3084"/>
                      <p:cNvPicPr/>
                      <p:nvPr/>
                    </p:nvPicPr>
                    <p:blipFill>
                      <a:blip r:embed="rId2"/>
                      <a:stretch>
                        <a:fillRect/>
                      </a:stretch>
                    </p:blipFill>
                    <p:spPr>
                      <a:xfrm>
                        <a:off x="2286000" y="4724400"/>
                        <a:ext cx="8839200" cy="2051050"/>
                      </a:xfrm>
                      <a:prstGeom prst="rect">
                        <a:avLst/>
                      </a:prstGeom>
                      <a:noFill/>
                      <a:ln w="38100">
                        <a:noFill/>
                        <a:miter/>
                      </a:ln>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en-US" altLang="zh-CN"/>
          </a:p>
        </p:txBody>
      </p:sp>
      <p:pic>
        <p:nvPicPr>
          <p:cNvPr id="4" name="图片 3"/>
          <p:cNvPicPr>
            <a:picLocks noChangeAspect="1"/>
          </p:cNvPicPr>
          <p:nvPr/>
        </p:nvPicPr>
        <p:blipFill>
          <a:blip r:embed="rId1"/>
          <a:stretch>
            <a:fillRect/>
          </a:stretch>
        </p:blipFill>
        <p:spPr>
          <a:xfrm>
            <a:off x="1236345" y="1195070"/>
            <a:ext cx="9719310" cy="5133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残差的反向传播</a:t>
            </a:r>
            <a:endParaRPr lang="zh-CN" altLang="en-US"/>
          </a:p>
        </p:txBody>
      </p:sp>
      <p:sp>
        <p:nvSpPr>
          <p:cNvPr id="3" name="内容占位符 2"/>
          <p:cNvSpPr>
            <a:spLocks noGrp="1"/>
          </p:cNvSpPr>
          <p:nvPr>
            <p:ph idx="1"/>
          </p:nvPr>
        </p:nvSpPr>
        <p:spPr>
          <a:xfrm>
            <a:off x="406400" y="1397000"/>
            <a:ext cx="4356100" cy="4729480"/>
          </a:xfrm>
        </p:spPr>
        <p:txBody>
          <a:bodyPr/>
          <a:p>
            <a:r>
              <a:rPr lang="en-US" altLang="zh-CN"/>
              <a:t>Pooling</a:t>
            </a:r>
            <a:r>
              <a:rPr lang="zh-CN" altLang="en-US">
                <a:ea typeface="宋体" panose="02010600030101010101" pitchFamily="2" charset="-122"/>
              </a:rPr>
              <a:t>层</a:t>
            </a:r>
            <a:endParaRPr lang="zh-CN" altLang="en-US">
              <a:ea typeface="宋体" panose="02010600030101010101" pitchFamily="2" charset="-122"/>
            </a:endParaRPr>
          </a:p>
          <a:p>
            <a:pPr lvl="1"/>
            <a:r>
              <a:rPr lang="zh-CN" altLang="en-US">
                <a:ea typeface="宋体" panose="02010600030101010101" pitchFamily="2" charset="-122"/>
              </a:rPr>
              <a:t>假设卷积层大小为4×4, pooling区域大小为2×2, pooling后得到的矩形大小也为2*2</a:t>
            </a:r>
            <a:endParaRPr lang="zh-CN" altLang="en-US">
              <a:ea typeface="宋体" panose="02010600030101010101" pitchFamily="2" charset="-122"/>
            </a:endParaRPr>
          </a:p>
        </p:txBody>
      </p:sp>
      <p:pic>
        <p:nvPicPr>
          <p:cNvPr id="4" name="图片 3"/>
          <p:cNvPicPr>
            <a:picLocks noChangeAspect="1"/>
          </p:cNvPicPr>
          <p:nvPr/>
        </p:nvPicPr>
        <p:blipFill>
          <a:blip r:embed="rId1"/>
          <a:stretch>
            <a:fillRect/>
          </a:stretch>
        </p:blipFill>
        <p:spPr>
          <a:xfrm>
            <a:off x="2513330" y="4035425"/>
            <a:ext cx="2326640" cy="1373505"/>
          </a:xfrm>
          <a:prstGeom prst="rect">
            <a:avLst/>
          </a:prstGeom>
        </p:spPr>
      </p:pic>
      <p:pic>
        <p:nvPicPr>
          <p:cNvPr id="5" name="图片 4"/>
          <p:cNvPicPr>
            <a:picLocks noChangeAspect="1"/>
          </p:cNvPicPr>
          <p:nvPr/>
        </p:nvPicPr>
        <p:blipFill>
          <a:blip r:embed="rId2"/>
          <a:stretch>
            <a:fillRect/>
          </a:stretch>
        </p:blipFill>
        <p:spPr>
          <a:xfrm>
            <a:off x="6143625" y="1397000"/>
            <a:ext cx="3520440" cy="2485390"/>
          </a:xfrm>
          <a:prstGeom prst="rect">
            <a:avLst/>
          </a:prstGeom>
        </p:spPr>
      </p:pic>
      <p:pic>
        <p:nvPicPr>
          <p:cNvPr id="6" name="图片 5"/>
          <p:cNvPicPr>
            <a:picLocks noChangeAspect="1"/>
          </p:cNvPicPr>
          <p:nvPr/>
        </p:nvPicPr>
        <p:blipFill>
          <a:blip r:embed="rId3"/>
          <a:stretch>
            <a:fillRect/>
          </a:stretch>
        </p:blipFill>
        <p:spPr>
          <a:xfrm>
            <a:off x="6115050" y="4035425"/>
            <a:ext cx="3577590" cy="2526030"/>
          </a:xfrm>
          <a:prstGeom prst="rect">
            <a:avLst/>
          </a:prstGeom>
        </p:spPr>
      </p:pic>
      <p:sp>
        <p:nvSpPr>
          <p:cNvPr id="7" name="文本框 6"/>
          <p:cNvSpPr txBox="1"/>
          <p:nvPr/>
        </p:nvSpPr>
        <p:spPr>
          <a:xfrm>
            <a:off x="9821545" y="2455545"/>
            <a:ext cx="1973580" cy="460375"/>
          </a:xfrm>
          <a:prstGeom prst="rect">
            <a:avLst/>
          </a:prstGeom>
          <a:noFill/>
        </p:spPr>
        <p:txBody>
          <a:bodyPr wrap="none" rtlCol="0" anchor="t">
            <a:spAutoFit/>
          </a:bodyPr>
          <a:p>
            <a:r>
              <a:rPr lang="zh-CN" altLang="en-US" sz="2400">
                <a:sym typeface="+mn-ea"/>
              </a:rPr>
              <a:t>Average pool</a:t>
            </a:r>
            <a:endParaRPr lang="zh-CN" altLang="en-US" sz="2400">
              <a:sym typeface="+mn-ea"/>
            </a:endParaRPr>
          </a:p>
        </p:txBody>
      </p:sp>
      <p:sp>
        <p:nvSpPr>
          <p:cNvPr id="8" name="文本框 7"/>
          <p:cNvSpPr txBox="1"/>
          <p:nvPr/>
        </p:nvSpPr>
        <p:spPr>
          <a:xfrm>
            <a:off x="9838690" y="4843145"/>
            <a:ext cx="1419860" cy="460375"/>
          </a:xfrm>
          <a:prstGeom prst="rect">
            <a:avLst/>
          </a:prstGeom>
          <a:noFill/>
        </p:spPr>
        <p:txBody>
          <a:bodyPr wrap="none" rtlCol="0" anchor="t">
            <a:spAutoFit/>
          </a:bodyPr>
          <a:p>
            <a:r>
              <a:rPr lang="en-US" altLang="zh-CN" sz="2400">
                <a:sym typeface="+mn-ea"/>
              </a:rPr>
              <a:t>Max</a:t>
            </a:r>
            <a:r>
              <a:rPr lang="zh-CN" altLang="en-US" sz="2400">
                <a:sym typeface="+mn-ea"/>
              </a:rPr>
              <a:t> pool</a:t>
            </a:r>
            <a:endParaRPr lang="zh-CN" altLang="en-US" sz="240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a:xfrm>
            <a:off x="406400" y="1405890"/>
            <a:ext cx="11379200" cy="4729163"/>
          </a:xfrm>
        </p:spPr>
        <p:txBody>
          <a:bodyPr/>
          <a:p>
            <a:r>
              <a:rPr lang="zh-CN" altLang="en-US">
                <a:ea typeface="宋体" panose="02010600030101010101" pitchFamily="2" charset="-122"/>
              </a:rPr>
              <a:t>卷积层</a:t>
            </a:r>
            <a:endParaRPr lang="zh-CN" altLang="en-US">
              <a:ea typeface="宋体" panose="02010600030101010101" pitchFamily="2" charset="-122"/>
            </a:endParaRPr>
          </a:p>
          <a:p>
            <a:pPr lvl="1"/>
            <a:r>
              <a:rPr lang="zh-CN" altLang="en-US"/>
              <a:t>卷积 </a:t>
            </a:r>
            <a:r>
              <a:rPr lang="en-US" altLang="zh-CN"/>
              <a:t>vs. </a:t>
            </a:r>
            <a:r>
              <a:rPr lang="zh-CN" altLang="en-US"/>
              <a:t>反卷积</a:t>
            </a:r>
            <a:endParaRPr lang="zh-CN" altLang="en-US"/>
          </a:p>
        </p:txBody>
      </p:sp>
      <p:pic>
        <p:nvPicPr>
          <p:cNvPr id="5" name="图片 4"/>
          <p:cNvPicPr>
            <a:picLocks noChangeAspect="1"/>
          </p:cNvPicPr>
          <p:nvPr/>
        </p:nvPicPr>
        <p:blipFill>
          <a:blip r:embed="rId1"/>
          <a:stretch>
            <a:fillRect/>
          </a:stretch>
        </p:blipFill>
        <p:spPr>
          <a:xfrm>
            <a:off x="6311900" y="2936875"/>
            <a:ext cx="5506085" cy="3200400"/>
          </a:xfrm>
          <a:prstGeom prst="rect">
            <a:avLst/>
          </a:prstGeom>
        </p:spPr>
      </p:pic>
      <p:graphicFrame>
        <p:nvGraphicFramePr>
          <p:cNvPr id="6" name="对象 5"/>
          <p:cNvGraphicFramePr/>
          <p:nvPr/>
        </p:nvGraphicFramePr>
        <p:xfrm>
          <a:off x="226695" y="3141345"/>
          <a:ext cx="5956935" cy="2790825"/>
        </p:xfrm>
        <a:graphic>
          <a:graphicData uri="http://schemas.openxmlformats.org/presentationml/2006/ole">
            <mc:AlternateContent xmlns:mc="http://schemas.openxmlformats.org/markup-compatibility/2006">
              <mc:Choice xmlns:v="urn:schemas-microsoft-com:vml" Requires="v">
                <p:oleObj spid="_x0000_s7" name="" r:id="rId2" imgW="5143500" imgH="2209800" progId="Paint.Picture">
                  <p:embed/>
                </p:oleObj>
              </mc:Choice>
              <mc:Fallback>
                <p:oleObj name="" r:id="rId2" imgW="5143500" imgH="2209800" progId="Paint.Picture">
                  <p:embed/>
                  <p:pic>
                    <p:nvPicPr>
                      <p:cNvPr id="0" name="图片 6"/>
                      <p:cNvPicPr/>
                      <p:nvPr/>
                    </p:nvPicPr>
                    <p:blipFill>
                      <a:blip r:embed="rId3"/>
                      <a:stretch>
                        <a:fillRect/>
                      </a:stretch>
                    </p:blipFill>
                    <p:spPr>
                      <a:xfrm>
                        <a:off x="226695" y="3141345"/>
                        <a:ext cx="5956935" cy="2790825"/>
                      </a:xfrm>
                      <a:prstGeom prst="rect">
                        <a:avLst/>
                      </a:prstGeom>
                    </p:spPr>
                  </p:pic>
                </p:oleObj>
              </mc:Fallback>
            </mc:AlternateContent>
          </a:graphicData>
        </a:graphic>
      </p:graphicFrame>
      <p:sp>
        <p:nvSpPr>
          <p:cNvPr id="4" name="矩形 3"/>
          <p:cNvSpPr/>
          <p:nvPr/>
        </p:nvSpPr>
        <p:spPr>
          <a:xfrm flipH="1" flipV="1">
            <a:off x="305435"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flipH="1" flipV="1">
            <a:off x="6183630" y="3042920"/>
            <a:ext cx="5761990" cy="28892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残差的反向传播</a:t>
            </a:r>
            <a:endParaRPr lang="zh-CN" altLang="en-US"/>
          </a:p>
        </p:txBody>
      </p:sp>
      <p:sp>
        <p:nvSpPr>
          <p:cNvPr id="3" name="内容占位符 2"/>
          <p:cNvSpPr>
            <a:spLocks noGrp="1"/>
          </p:cNvSpPr>
          <p:nvPr>
            <p:ph idx="1"/>
          </p:nvPr>
        </p:nvSpPr>
        <p:spPr/>
        <p:txBody>
          <a:bodyPr/>
          <a:p>
            <a:r>
              <a:rPr lang="zh-CN" altLang="en-US"/>
              <a:t>卷积层</a:t>
            </a:r>
            <a:endParaRPr lang="zh-CN" altLang="en-US"/>
          </a:p>
          <a:p>
            <a:pPr lvl="1"/>
            <a:r>
              <a:rPr lang="zh-CN" altLang="en-US"/>
              <a:t>通道图大小为3×3，2个特征核，核大小为2×2</a:t>
            </a:r>
            <a:endParaRPr lang="zh-CN" altLang="en-US"/>
          </a:p>
        </p:txBody>
      </p:sp>
      <p:pic>
        <p:nvPicPr>
          <p:cNvPr id="5" name="图片 4"/>
          <p:cNvPicPr>
            <a:picLocks noChangeAspect="1"/>
          </p:cNvPicPr>
          <p:nvPr/>
        </p:nvPicPr>
        <p:blipFill>
          <a:blip r:embed="rId1"/>
          <a:stretch>
            <a:fillRect/>
          </a:stretch>
        </p:blipFill>
        <p:spPr>
          <a:xfrm>
            <a:off x="1036320" y="3117215"/>
            <a:ext cx="1640840" cy="988695"/>
          </a:xfrm>
          <a:prstGeom prst="rect">
            <a:avLst/>
          </a:prstGeom>
        </p:spPr>
      </p:pic>
      <p:pic>
        <p:nvPicPr>
          <p:cNvPr id="6" name="图片 5"/>
          <p:cNvPicPr>
            <a:picLocks noChangeAspect="1"/>
          </p:cNvPicPr>
          <p:nvPr/>
        </p:nvPicPr>
        <p:blipFill>
          <a:blip r:embed="rId2"/>
          <a:stretch>
            <a:fillRect/>
          </a:stretch>
        </p:blipFill>
        <p:spPr>
          <a:xfrm>
            <a:off x="1028700" y="4768850"/>
            <a:ext cx="1656080" cy="997585"/>
          </a:xfrm>
          <a:prstGeom prst="rect">
            <a:avLst/>
          </a:prstGeom>
        </p:spPr>
      </p:pic>
      <p:pic>
        <p:nvPicPr>
          <p:cNvPr id="7" name="图片 6"/>
          <p:cNvPicPr>
            <a:picLocks noChangeAspect="1"/>
          </p:cNvPicPr>
          <p:nvPr/>
        </p:nvPicPr>
        <p:blipFill>
          <a:blip r:embed="rId3"/>
          <a:stretch>
            <a:fillRect/>
          </a:stretch>
        </p:blipFill>
        <p:spPr>
          <a:xfrm>
            <a:off x="3886835" y="2804160"/>
            <a:ext cx="5046345" cy="1492250"/>
          </a:xfrm>
          <a:prstGeom prst="rect">
            <a:avLst/>
          </a:prstGeom>
        </p:spPr>
      </p:pic>
      <p:pic>
        <p:nvPicPr>
          <p:cNvPr id="8" name="图片 7"/>
          <p:cNvPicPr>
            <a:picLocks noChangeAspect="1"/>
          </p:cNvPicPr>
          <p:nvPr/>
        </p:nvPicPr>
        <p:blipFill>
          <a:blip r:embed="rId4"/>
          <a:stretch>
            <a:fillRect/>
          </a:stretch>
        </p:blipFill>
        <p:spPr>
          <a:xfrm>
            <a:off x="3886835" y="4638040"/>
            <a:ext cx="5584190" cy="1398905"/>
          </a:xfrm>
          <a:prstGeom prst="rect">
            <a:avLst/>
          </a:prstGeom>
        </p:spPr>
      </p:pic>
      <p:pic>
        <p:nvPicPr>
          <p:cNvPr id="9" name="图片 8"/>
          <p:cNvPicPr>
            <a:picLocks noChangeAspect="1"/>
          </p:cNvPicPr>
          <p:nvPr/>
        </p:nvPicPr>
        <p:blipFill>
          <a:blip r:embed="rId5"/>
          <a:stretch>
            <a:fillRect/>
          </a:stretch>
        </p:blipFill>
        <p:spPr>
          <a:xfrm>
            <a:off x="6243955" y="2740660"/>
            <a:ext cx="5541645" cy="3440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560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例：文字识别系统LeNet-5</a:t>
            </a:r>
            <a:endParaRPr lang="zh-CN" altLang="en-US" dirty="0">
              <a:ea typeface="宋体" panose="02010600030101010101" pitchFamily="2" charset="-122"/>
            </a:endParaRPr>
          </a:p>
        </p:txBody>
      </p:sp>
      <p:sp>
        <p:nvSpPr>
          <p:cNvPr id="25603" name="文本占位符 25602"/>
          <p:cNvSpPr>
            <a:spLocks noGrp="1"/>
          </p:cNvSpPr>
          <p:nvPr>
            <p:ph type="body" idx="1"/>
          </p:nvPr>
        </p:nvSpPr>
        <p:spPr/>
        <p:txBody>
          <a:bodyPr vert="horz" wrap="square" lIns="91436" tIns="45718" rIns="91436" bIns="45718" anchor="t"/>
          <a:lstStyle/>
          <a:p>
            <a:r>
              <a:rPr lang="zh-CN" altLang="en-US"/>
              <a:t>当年美国大多数银行就是用它来识别支票上面的手写数字的。</a:t>
            </a:r>
            <a:endParaRPr lang="zh-CN" altLang="en-US"/>
          </a:p>
        </p:txBody>
      </p:sp>
      <p:pic>
        <p:nvPicPr>
          <p:cNvPr id="25604" name="图片 25603"/>
          <p:cNvPicPr>
            <a:picLocks noChangeAspect="1"/>
          </p:cNvPicPr>
          <p:nvPr/>
        </p:nvPicPr>
        <p:blipFill>
          <a:blip r:embed="rId1"/>
          <a:stretch>
            <a:fillRect/>
          </a:stretch>
        </p:blipFill>
        <p:spPr>
          <a:xfrm>
            <a:off x="57150" y="2535555"/>
            <a:ext cx="12249150" cy="35909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文字识别系统LeNet-5</a:t>
            </a:r>
            <a:endParaRPr lang="zh-CN" altLang="en-US" dirty="0">
              <a:ea typeface="宋体" panose="02010600030101010101" pitchFamily="2" charset="-122"/>
            </a:endParaRPr>
          </a:p>
        </p:txBody>
      </p:sp>
      <p:sp>
        <p:nvSpPr>
          <p:cNvPr id="27651" name="文本占位符 27650"/>
          <p:cNvSpPr>
            <a:spLocks noGrp="1"/>
          </p:cNvSpPr>
          <p:nvPr>
            <p:ph type="body" idx="1"/>
          </p:nvPr>
        </p:nvSpPr>
        <p:spPr/>
        <p:txBody>
          <a:bodyPr vert="horz" wrap="square" lIns="91436" tIns="45718" rIns="91436" bIns="45718" anchor="t"/>
          <a:lstStyle/>
          <a:p/>
        </p:txBody>
      </p:sp>
      <p:pic>
        <p:nvPicPr>
          <p:cNvPr id="27652" name="图片 27651"/>
          <p:cNvPicPr>
            <a:picLocks noChangeAspect="1"/>
          </p:cNvPicPr>
          <p:nvPr/>
        </p:nvPicPr>
        <p:blipFill>
          <a:blip r:embed="rId1"/>
          <a:stretch>
            <a:fillRect/>
          </a:stretch>
        </p:blipFill>
        <p:spPr>
          <a:xfrm>
            <a:off x="6101080" y="1318895"/>
            <a:ext cx="5481320" cy="5161280"/>
          </a:xfrm>
          <a:prstGeom prst="rect">
            <a:avLst/>
          </a:prstGeom>
          <a:noFill/>
          <a:ln w="9525">
            <a:noFill/>
          </a:ln>
        </p:spPr>
      </p:pic>
      <p:pic>
        <p:nvPicPr>
          <p:cNvPr id="2" name="图片 1"/>
          <p:cNvPicPr>
            <a:picLocks noChangeAspect="1"/>
          </p:cNvPicPr>
          <p:nvPr/>
        </p:nvPicPr>
        <p:blipFill>
          <a:blip r:embed="rId2"/>
          <a:stretch>
            <a:fillRect/>
          </a:stretch>
        </p:blipFill>
        <p:spPr>
          <a:xfrm>
            <a:off x="311785" y="1570355"/>
            <a:ext cx="5807075" cy="45554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回顾：</a:t>
            </a:r>
            <a:r>
              <a:rPr lang="en-US" altLang="zh-CN">
                <a:sym typeface="+mn-ea"/>
              </a:rPr>
              <a:t>Deep Belief Network, </a:t>
            </a:r>
            <a:r>
              <a:rPr lang="en-US" altLang="zh-CN"/>
              <a:t>DBN</a:t>
            </a:r>
            <a:endParaRPr lang="en-US" altLang="zh-CN"/>
          </a:p>
        </p:txBody>
      </p:sp>
      <p:sp>
        <p:nvSpPr>
          <p:cNvPr id="3" name="内容占位符 2"/>
          <p:cNvSpPr>
            <a:spLocks noGrp="1"/>
          </p:cNvSpPr>
          <p:nvPr>
            <p:ph idx="1"/>
          </p:nvPr>
        </p:nvSpPr>
        <p:spPr>
          <a:xfrm>
            <a:off x="406400" y="1397000"/>
            <a:ext cx="7608570" cy="4729480"/>
          </a:xfrm>
        </p:spPr>
        <p:txBody>
          <a:bodyPr/>
          <a:lstStyle/>
          <a:p>
            <a:r>
              <a:rPr lang="zh-CN" altLang="en-US"/>
              <a:t>概率生成模型</a:t>
            </a:r>
            <a:endParaRPr lang="zh-CN" altLang="en-US"/>
          </a:p>
          <a:p>
            <a:r>
              <a:rPr lang="zh-CN" altLang="en-US" dirty="0">
                <a:ea typeface="宋体" panose="02010600030101010101" pitchFamily="2" charset="-122"/>
                <a:sym typeface="+mn-ea"/>
              </a:rPr>
              <a:t>深层结构——多层</a:t>
            </a:r>
            <a:endParaRPr lang="zh-CN" altLang="en-US" dirty="0">
              <a:ea typeface="宋体" panose="02010600030101010101" pitchFamily="2" charset="-122"/>
              <a:sym typeface="+mn-ea"/>
            </a:endParaRPr>
          </a:p>
          <a:p>
            <a:pPr lvl="1"/>
            <a:r>
              <a:rPr lang="zh-CN" altLang="en-US" dirty="0">
                <a:ea typeface="宋体" panose="02010600030101010101" pitchFamily="2" charset="-122"/>
                <a:sym typeface="+mn-ea"/>
              </a:rPr>
              <a:t>二值随机神经元</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非监督的预学习</a:t>
            </a:r>
            <a:endParaRPr lang="zh-CN" altLang="en-US" dirty="0">
              <a:ea typeface="宋体" panose="02010600030101010101" pitchFamily="2" charset="-122"/>
              <a:sym typeface="+mn-ea"/>
            </a:endParaRPr>
          </a:p>
          <a:p>
            <a:r>
              <a:rPr lang="zh-CN" altLang="en-US" dirty="0">
                <a:ea typeface="宋体" panose="02010600030101010101" pitchFamily="2" charset="-122"/>
                <a:sym typeface="+mn-ea"/>
              </a:rPr>
              <a:t>监督微调(fine-tuning)</a:t>
            </a:r>
            <a:endParaRPr lang="zh-CN" altLang="en-US"/>
          </a:p>
        </p:txBody>
      </p:sp>
      <p:graphicFrame>
        <p:nvGraphicFramePr>
          <p:cNvPr id="93187" name="Object 4"/>
          <p:cNvGraphicFramePr/>
          <p:nvPr/>
        </p:nvGraphicFramePr>
        <p:xfrm>
          <a:off x="4958080" y="1655445"/>
          <a:ext cx="6857365" cy="4369435"/>
        </p:xfrm>
        <a:graphic>
          <a:graphicData uri="http://schemas.openxmlformats.org/presentationml/2006/ole">
            <mc:AlternateContent xmlns:mc="http://schemas.openxmlformats.org/markup-compatibility/2006">
              <mc:Choice xmlns:v="urn:schemas-microsoft-com:vml" Requires="v">
                <p:oleObj spid="_x0000_s3084" name="" r:id="rId1" imgW="7972425" imgH="4914900" progId="Paint.Picture">
                  <p:embed/>
                </p:oleObj>
              </mc:Choice>
              <mc:Fallback>
                <p:oleObj name="" r:id="rId1" imgW="7972425" imgH="4914900" progId="Paint.Picture">
                  <p:embed/>
                  <p:pic>
                    <p:nvPicPr>
                      <p:cNvPr id="0" name="图片 3080"/>
                      <p:cNvPicPr/>
                      <p:nvPr/>
                    </p:nvPicPr>
                    <p:blipFill>
                      <a:blip r:embed="rId2"/>
                      <a:stretch>
                        <a:fillRect/>
                      </a:stretch>
                    </p:blipFill>
                    <p:spPr>
                      <a:xfrm>
                        <a:off x="4958080" y="1655445"/>
                        <a:ext cx="6857365" cy="4369435"/>
                      </a:xfrm>
                      <a:prstGeom prst="rect">
                        <a:avLst/>
                      </a:prstGeom>
                      <a:noFill/>
                      <a:ln w="38100">
                        <a:noFill/>
                        <a:miter/>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卷积神经网络</a:t>
            </a:r>
            <a:endParaRPr lang="zh-CN" altLang="en-US"/>
          </a:p>
        </p:txBody>
      </p:sp>
      <p:sp>
        <p:nvSpPr>
          <p:cNvPr id="3" name="内容占位符 2"/>
          <p:cNvSpPr>
            <a:spLocks noGrp="1"/>
          </p:cNvSpPr>
          <p:nvPr>
            <p:ph idx="1"/>
          </p:nvPr>
        </p:nvSpPr>
        <p:spPr/>
        <p:txBody>
          <a:bodyPr/>
          <a:lstStyle/>
          <a:p>
            <a:r>
              <a:rPr lang="zh-CN" altLang="en-US">
                <a:sym typeface="+mn-ea"/>
              </a:rPr>
              <a:t>卷积网络的核心思想：</a:t>
            </a:r>
            <a:endParaRPr lang="zh-CN" altLang="en-US">
              <a:sym typeface="+mn-ea"/>
            </a:endParaRPr>
          </a:p>
          <a:p>
            <a:pPr lvl="1"/>
            <a:r>
              <a:rPr lang="zh-CN" altLang="en-US"/>
              <a:t>将局部感受野、权值共享以及时间或空间亚采样这三种结构思想结合起来获得了某种程度的位移、尺度、形变不变性。</a:t>
            </a:r>
            <a:endParaRPr lang="zh-CN" altLang="en-US"/>
          </a:p>
          <a:p>
            <a:pPr lvl="0"/>
            <a:r>
              <a:rPr lang="zh-CN" altLang="en-US">
                <a:sym typeface="+mn-ea"/>
              </a:rPr>
              <a:t>层间联系和空域信息的紧密关系，使其适于图像处理和理解。</a:t>
            </a:r>
            <a:endParaRPr lang="zh-CN" altLang="en-US">
              <a:sym typeface="+mn-ea"/>
            </a:endParaRPr>
          </a:p>
          <a:p>
            <a:pPr lvl="1"/>
            <a:r>
              <a:rPr lang="zh-CN" altLang="en-US"/>
              <a:t>图像和网络的拓扑结构能很好的吻合</a:t>
            </a:r>
            <a:endParaRPr lang="zh-CN" altLang="en-US"/>
          </a:p>
          <a:p>
            <a:pPr lvl="0"/>
            <a:r>
              <a:rPr lang="zh-CN" altLang="en-US"/>
              <a:t>避免了显式的特征抽取，而隐式地从训练数据中进行学习</a:t>
            </a:r>
            <a:endParaRPr lang="zh-CN" altLang="en-US"/>
          </a:p>
          <a:p>
            <a:pPr lvl="1"/>
            <a:r>
              <a:rPr lang="zh-CN" altLang="en-US"/>
              <a:t>特征提取和模式分类同时进行，并同时在训练中产生；</a:t>
            </a:r>
            <a:endParaRPr lang="zh-CN" altLang="en-US"/>
          </a:p>
          <a:p>
            <a:pPr lvl="1"/>
            <a:r>
              <a:rPr lang="zh-CN" altLang="en-US"/>
              <a:t>权重共享可以减少网络的训练参数，使神经网络结构变得更简单，适应性更强。</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61441"/>
          <p:cNvPicPr>
            <a:picLocks noChangeAspect="1"/>
          </p:cNvPicPr>
          <p:nvPr/>
        </p:nvPicPr>
        <p:blipFill>
          <a:blip r:embed="rId1"/>
          <a:stretch>
            <a:fillRect/>
          </a:stretch>
        </p:blipFill>
        <p:spPr>
          <a:xfrm>
            <a:off x="914400" y="3276600"/>
            <a:ext cx="9677400" cy="3230563"/>
          </a:xfrm>
          <a:prstGeom prst="rect">
            <a:avLst/>
          </a:prstGeom>
          <a:noFill/>
          <a:ln w="9525">
            <a:noFill/>
          </a:ln>
        </p:spPr>
      </p:pic>
      <p:sp>
        <p:nvSpPr>
          <p:cNvPr id="61443" name="标题 61442"/>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1444" name="文本占位符 61443"/>
          <p:cNvSpPr>
            <a:spLocks noGrp="1"/>
          </p:cNvSpPr>
          <p:nvPr>
            <p:ph type="body" idx="1"/>
          </p:nvPr>
        </p:nvSpPr>
        <p:spPr/>
        <p:txBody>
          <a:bodyPr vert="horz" wrap="square" lIns="91436" tIns="45718" rIns="91436" bIns="45718" anchor="t"/>
          <a:lstStyle/>
          <a:p>
            <a:r>
              <a:rPr lang="en-US" altLang="zh-CN" sz="2800"/>
              <a:t>Structure (conv-relu-maxpool-norm)</a:t>
            </a:r>
            <a:endParaRPr lang="en-US" altLang="zh-CN" sz="2800"/>
          </a:p>
          <a:p>
            <a:r>
              <a:rPr lang="en-US" altLang="zh-CN" sz="2800"/>
              <a:t>Very good implementation, running on two GPUs</a:t>
            </a:r>
            <a:endParaRPr lang="en-US" altLang="zh-CN" sz="2800"/>
          </a:p>
          <a:p>
            <a:r>
              <a:rPr lang="en-US" altLang="zh-CN" sz="2800"/>
              <a:t>ReLU transfer function. Dropout trick.</a:t>
            </a:r>
            <a:endParaRPr lang="en-US" altLang="zh-CN" sz="2800"/>
          </a:p>
          <a:p>
            <a:r>
              <a:rPr lang="en-US" altLang="zh-CN" sz="2800"/>
              <a:t>Also trains on full ImageNet (15M images, 15000 classes)</a:t>
            </a:r>
            <a:endParaRPr lang="en-US" altLang="zh-CN" sz="2800"/>
          </a:p>
          <a:p>
            <a:endParaRPr lang="en-US" altLang="zh-CN" sz="2800"/>
          </a:p>
        </p:txBody>
      </p:sp>
      <p:sp>
        <p:nvSpPr>
          <p:cNvPr id="61445" name="文本框 61444"/>
          <p:cNvSpPr txBox="1"/>
          <p:nvPr/>
        </p:nvSpPr>
        <p:spPr>
          <a:xfrm>
            <a:off x="7543800" y="6248400"/>
            <a:ext cx="4427538" cy="396875"/>
          </a:xfrm>
          <a:prstGeom prst="rect">
            <a:avLst/>
          </a:prstGeom>
          <a:noFill/>
          <a:ln w="9525">
            <a:noFill/>
          </a:ln>
        </p:spPr>
        <p:txBody>
          <a:bodyPr wrap="none" anchor="t">
            <a:spAutoFit/>
          </a:bodyPr>
          <a:lstStyle/>
          <a:p>
            <a:pPr lvl="0"/>
            <a:r>
              <a:rPr lang="en-US" altLang="zh-CN" sz="2000">
                <a:latin typeface="Arial" panose="020B0604020202020204" pitchFamily="34" charset="0"/>
                <a:ea typeface="宋体" panose="02010600030101010101" pitchFamily="2" charset="-122"/>
              </a:rPr>
              <a:t>(Kirzhevsky, Sutskever, Hinton, 2012)</a:t>
            </a:r>
            <a:endParaRPr lang="en-US" altLang="zh-CN" sz="2000">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62465"/>
          <p:cNvPicPr>
            <a:picLocks noChangeAspect="1"/>
          </p:cNvPicPr>
          <p:nvPr/>
        </p:nvPicPr>
        <p:blipFill>
          <a:blip r:embed="rId1"/>
          <a:stretch>
            <a:fillRect/>
          </a:stretch>
        </p:blipFill>
        <p:spPr>
          <a:xfrm>
            <a:off x="1524000" y="1447800"/>
            <a:ext cx="6400800" cy="4800600"/>
          </a:xfrm>
          <a:prstGeom prst="rect">
            <a:avLst/>
          </a:prstGeom>
          <a:noFill/>
          <a:ln w="9525">
            <a:noFill/>
          </a:ln>
        </p:spPr>
      </p:pic>
      <p:sp>
        <p:nvSpPr>
          <p:cNvPr id="62467" name="标题 62466"/>
          <p:cNvSpPr>
            <a:spLocks noGrp="1"/>
          </p:cNvSpPr>
          <p:nvPr>
            <p:ph type="title"/>
          </p:nvPr>
        </p:nvSpPr>
        <p:spPr/>
        <p:txBody>
          <a:bodyPr vert="horz" wrap="square" lIns="91436" tIns="45718" rIns="91436" bIns="45718" anchor="ctr"/>
          <a:lstStyle/>
          <a:p>
            <a:r>
              <a:rPr lang="en-US" altLang="zh-CN"/>
              <a:t>ImageNet CNN</a:t>
            </a:r>
            <a:endParaRPr lang="en-US" altLang="zh-CN"/>
          </a:p>
        </p:txBody>
      </p:sp>
      <p:sp>
        <p:nvSpPr>
          <p:cNvPr id="62468" name="文本占位符 62467"/>
          <p:cNvSpPr>
            <a:spLocks noGrp="1"/>
          </p:cNvSpPr>
          <p:nvPr>
            <p:ph type="body" idx="1"/>
          </p:nvPr>
        </p:nvSpPr>
        <p:spPr/>
        <p:txBody>
          <a:bodyPr vert="horz" wrap="square" lIns="91436" tIns="45718" rIns="91436" bIns="45718" anchor="t"/>
          <a:lstStyle/>
          <a:p/>
        </p:txBody>
      </p:sp>
      <p:pic>
        <p:nvPicPr>
          <p:cNvPr id="62469" name="图片 62468"/>
          <p:cNvPicPr>
            <a:picLocks noChangeAspect="1"/>
          </p:cNvPicPr>
          <p:nvPr/>
        </p:nvPicPr>
        <p:blipFill>
          <a:blip r:embed="rId2"/>
          <a:stretch>
            <a:fillRect/>
          </a:stretch>
        </p:blipFill>
        <p:spPr>
          <a:xfrm>
            <a:off x="990600" y="1219200"/>
            <a:ext cx="6780213" cy="5562600"/>
          </a:xfrm>
          <a:prstGeom prst="rect">
            <a:avLst/>
          </a:prstGeom>
          <a:noFill/>
          <a:ln w="9525">
            <a:noFill/>
          </a:ln>
        </p:spPr>
      </p:pic>
      <p:pic>
        <p:nvPicPr>
          <p:cNvPr id="62470" name="图片 62469"/>
          <p:cNvPicPr>
            <a:picLocks noChangeAspect="1"/>
          </p:cNvPicPr>
          <p:nvPr/>
        </p:nvPicPr>
        <p:blipFill>
          <a:blip r:embed="rId3"/>
          <a:stretch>
            <a:fillRect/>
          </a:stretch>
        </p:blipFill>
        <p:spPr>
          <a:xfrm>
            <a:off x="8153400" y="1143000"/>
            <a:ext cx="2286000" cy="5619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CNN的改进</a:t>
            </a:r>
            <a:endParaRPr lang="zh-CN" altLang="en-US" dirty="0"/>
          </a:p>
        </p:txBody>
      </p:sp>
      <p:sp>
        <p:nvSpPr>
          <p:cNvPr id="63491" name="文本占位符 63490"/>
          <p:cNvSpPr>
            <a:spLocks noGrp="1"/>
          </p:cNvSpPr>
          <p:nvPr>
            <p:ph type="body" idx="1"/>
          </p:nvPr>
        </p:nvSpPr>
        <p:spPr/>
        <p:txBody>
          <a:bodyPr vert="horz" wrap="square" lIns="91436" tIns="45718" rIns="91436" bIns="45718" anchor="t"/>
          <a:lstStyle/>
          <a:p>
            <a:r>
              <a:rPr lang="zh-CN" altLang="en-US" dirty="0"/>
              <a:t>Rectified linear function</a:t>
            </a:r>
            <a:endParaRPr lang="zh-CN" altLang="en-US" dirty="0"/>
          </a:p>
          <a:p>
            <a:pPr lvl="1"/>
            <a:r>
              <a:rPr lang="zh-CN" altLang="en-US" dirty="0"/>
              <a:t>加速收敛</a:t>
            </a:r>
            <a:endParaRPr lang="zh-CN" altLang="en-US" dirty="0"/>
          </a:p>
          <a:p>
            <a:pPr lvl="1"/>
            <a:r>
              <a:rPr lang="zh-CN" altLang="en-US" sz="2800" dirty="0">
                <a:ea typeface="宋体" panose="02010600030101010101" pitchFamily="2" charset="-122"/>
              </a:rPr>
              <a:t>稀疏化</a:t>
            </a:r>
            <a:endParaRPr lang="zh-CN" altLang="en-US" dirty="0"/>
          </a:p>
          <a:p>
            <a:endParaRPr lang="zh-CN" altLang="en-US" dirty="0"/>
          </a:p>
          <a:p>
            <a:r>
              <a:rPr lang="zh-CN" altLang="en-US" dirty="0">
                <a:ea typeface="宋体" panose="02010600030101010101" pitchFamily="2" charset="-122"/>
              </a:rPr>
              <a:t>dropout</a:t>
            </a:r>
            <a:endParaRPr lang="zh-CN" altLang="en-US" dirty="0">
              <a:ea typeface="宋体" panose="02010600030101010101" pitchFamily="2" charset="-122"/>
            </a:endParaRPr>
          </a:p>
          <a:p>
            <a:pPr lvl="1"/>
            <a:r>
              <a:rPr lang="zh-CN" altLang="en-US" dirty="0">
                <a:ea typeface="宋体" panose="02010600030101010101" pitchFamily="2" charset="-122"/>
              </a:rPr>
              <a:t>将隐层节点以一定概率清0</a:t>
            </a:r>
            <a:endParaRPr lang="zh-CN" altLang="en-US" dirty="0">
              <a:ea typeface="宋体" panose="02010600030101010101" pitchFamily="2" charset="-122"/>
            </a:endParaRPr>
          </a:p>
          <a:p>
            <a:pPr lvl="1"/>
            <a:r>
              <a:rPr lang="zh-CN" altLang="en-US" dirty="0"/>
              <a:t>可以将dropout看作是模型平均的一种</a:t>
            </a:r>
            <a:endParaRPr lang="zh-CN" altLang="en-US" dirty="0"/>
          </a:p>
        </p:txBody>
      </p:sp>
      <p:pic>
        <p:nvPicPr>
          <p:cNvPr id="63492" name="图片 63491"/>
          <p:cNvPicPr>
            <a:picLocks noChangeAspect="1"/>
          </p:cNvPicPr>
          <p:nvPr/>
        </p:nvPicPr>
        <p:blipFill>
          <a:blip r:embed="rId1"/>
          <a:stretch>
            <a:fillRect/>
          </a:stretch>
        </p:blipFill>
        <p:spPr>
          <a:xfrm>
            <a:off x="6400800" y="1447800"/>
            <a:ext cx="3429000" cy="27686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65537"/>
          <p:cNvSpPr>
            <a:spLocks noGrp="1"/>
          </p:cNvSpPr>
          <p:nvPr>
            <p:ph type="title"/>
          </p:nvPr>
        </p:nvSpPr>
        <p:spPr/>
        <p:txBody>
          <a:bodyPr vert="horz" wrap="square" lIns="91436" tIns="45718" rIns="91436" bIns="45718" anchor="ctr"/>
          <a:lstStyle/>
          <a:p>
            <a:r>
              <a:rPr lang="en-US" altLang="zh-CN"/>
              <a:t>CNN</a:t>
            </a:r>
            <a:r>
              <a:rPr lang="zh-CN" altLang="en-US"/>
              <a:t>的改进</a:t>
            </a:r>
            <a:endParaRPr lang="zh-CN" altLang="en-US"/>
          </a:p>
        </p:txBody>
      </p:sp>
      <p:sp>
        <p:nvSpPr>
          <p:cNvPr id="65539" name="文本占位符 6553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local Contrast Normalization</a:t>
            </a:r>
            <a:endParaRPr lang="zh-CN" altLang="en-US" dirty="0">
              <a:ea typeface="宋体" panose="02010600030101010101" pitchFamily="2" charset="-122"/>
            </a:endParaRPr>
          </a:p>
          <a:p>
            <a:pPr lvl="1"/>
            <a:r>
              <a:rPr lang="zh-CN" altLang="en-US" dirty="0">
                <a:ea typeface="宋体" panose="02010600030101010101" pitchFamily="2" charset="-122"/>
              </a:rPr>
              <a:t>Subtracting a low-pass smoothed version of the layer</a:t>
            </a:r>
            <a:endParaRPr lang="zh-CN" altLang="en-US" dirty="0">
              <a:ea typeface="宋体" panose="02010600030101010101" pitchFamily="2" charset="-122"/>
            </a:endParaRPr>
          </a:p>
          <a:p>
            <a:pPr lvl="1"/>
            <a:r>
              <a:rPr lang="zh-CN" altLang="en-US" dirty="0">
                <a:ea typeface="宋体" panose="02010600030101010101" pitchFamily="2" charset="-122"/>
              </a:rPr>
              <a:t>Just another convolution in fact (with fixed coefficients)</a:t>
            </a:r>
            <a:endParaRPr lang="zh-CN" altLang="en-US" dirty="0">
              <a:ea typeface="宋体" panose="02010600030101010101" pitchFamily="2" charset="-122"/>
            </a:endParaRPr>
          </a:p>
          <a:p>
            <a:pPr lvl="1"/>
            <a:r>
              <a:rPr lang="zh-CN" altLang="en-US" dirty="0">
                <a:ea typeface="宋体" panose="02010600030101010101" pitchFamily="2" charset="-122"/>
              </a:rPr>
              <a:t>Lots of variants (per feature map, across feature maps, …)</a:t>
            </a:r>
            <a:endParaRPr lang="zh-CN" altLang="en-US" dirty="0">
              <a:ea typeface="宋体" panose="02010600030101010101" pitchFamily="2" charset="-122"/>
            </a:endParaRPr>
          </a:p>
          <a:p>
            <a:pPr lvl="1"/>
            <a:endParaRPr lang="zh-CN" altLang="en-US" dirty="0">
              <a:ea typeface="宋体" panose="02010600030101010101" pitchFamily="2" charset="-122"/>
            </a:endParaRPr>
          </a:p>
          <a:p>
            <a:pPr lvl="1"/>
            <a:r>
              <a:rPr lang="zh-CN" altLang="en-US" dirty="0">
                <a:ea typeface="宋体" panose="02010600030101010101" pitchFamily="2" charset="-122"/>
              </a:rPr>
              <a:t>Empirically, seems to help a bit (1-2%) on ImageNet</a:t>
            </a:r>
            <a:endParaRPr lang="zh-CN" altLang="en-US" dirty="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665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CNN改进</a:t>
            </a:r>
            <a:endParaRPr lang="zh-CN" altLang="en-US" dirty="0"/>
          </a:p>
        </p:txBody>
      </p:sp>
      <p:sp>
        <p:nvSpPr>
          <p:cNvPr id="66563" name="文本占位符 665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非线性变换、池化</a:t>
            </a:r>
            <a:endParaRPr lang="zh-CN" altLang="en-US" dirty="0">
              <a:ea typeface="宋体" panose="02010600030101010101" pitchFamily="2" charset="-122"/>
            </a:endParaRPr>
          </a:p>
        </p:txBody>
      </p:sp>
      <p:pic>
        <p:nvPicPr>
          <p:cNvPr id="66564" name="图片 66563"/>
          <p:cNvPicPr>
            <a:picLocks noChangeAspect="1"/>
          </p:cNvPicPr>
          <p:nvPr/>
        </p:nvPicPr>
        <p:blipFill>
          <a:blip r:embed="rId1"/>
          <a:stretch>
            <a:fillRect/>
          </a:stretch>
        </p:blipFill>
        <p:spPr>
          <a:xfrm>
            <a:off x="1447800" y="1981200"/>
            <a:ext cx="8077200" cy="4384675"/>
          </a:xfrm>
          <a:prstGeom prst="rect">
            <a:avLst/>
          </a:prstGeom>
          <a:noFill/>
          <a:ln w="9525">
            <a:noFill/>
          </a:ln>
        </p:spPr>
      </p:pic>
      <p:sp>
        <p:nvSpPr>
          <p:cNvPr id="66565" name="文本框 66564"/>
          <p:cNvSpPr txBox="1"/>
          <p:nvPr/>
        </p:nvSpPr>
        <p:spPr>
          <a:xfrm>
            <a:off x="9296400" y="6096000"/>
            <a:ext cx="2757488" cy="457200"/>
          </a:xfrm>
          <a:prstGeom prst="rect">
            <a:avLst/>
          </a:prstGeom>
          <a:noFill/>
          <a:ln w="9525">
            <a:noFill/>
          </a:ln>
        </p:spPr>
        <p:txBody>
          <a:bodyPr wrap="none" anchor="t">
            <a:spAutoFit/>
          </a:bodyPr>
          <a:lstStyle/>
          <a:p>
            <a:pPr lvl="0"/>
            <a:r>
              <a:rPr lang="en-US" altLang="zh-CN" sz="2400">
                <a:latin typeface="Arial" panose="020B0604020202020204" pitchFamily="34" charset="0"/>
                <a:ea typeface="宋体" panose="02010600030101010101" pitchFamily="2" charset="-122"/>
              </a:rPr>
              <a:t>(Jarret et al., 2009)</a:t>
            </a:r>
            <a:endParaRPr lang="en-US" altLang="zh-CN" sz="2400">
              <a:latin typeface="Arial" panose="020B0604020202020204" pitchFamily="34"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67585"/>
          <p:cNvSpPr>
            <a:spLocks noGrp="1"/>
          </p:cNvSpPr>
          <p:nvPr>
            <p:ph type="title"/>
          </p:nvPr>
        </p:nvSpPr>
        <p:spPr/>
        <p:txBody>
          <a:bodyPr vert="horz" wrap="square" lIns="91436" tIns="45718" rIns="91436" bIns="45718" anchor="ctr"/>
          <a:lstStyle/>
          <a:p>
            <a:r>
              <a:rPr lang="en-US" altLang="zh-CN"/>
              <a:t>CNNs in the 2010s</a:t>
            </a:r>
            <a:endParaRPr lang="en-US" altLang="zh-CN"/>
          </a:p>
        </p:txBody>
      </p:sp>
      <p:sp>
        <p:nvSpPr>
          <p:cNvPr id="67587" name="文本占位符 67586"/>
          <p:cNvSpPr>
            <a:spLocks noGrp="1"/>
          </p:cNvSpPr>
          <p:nvPr>
            <p:ph type="body" idx="1"/>
          </p:nvPr>
        </p:nvSpPr>
        <p:spPr/>
        <p:txBody>
          <a:bodyPr vert="horz" wrap="square" lIns="91436" tIns="45718" rIns="91436" bIns="45718" anchor="t"/>
          <a:lstStyle/>
          <a:p/>
        </p:txBody>
      </p:sp>
      <p:pic>
        <p:nvPicPr>
          <p:cNvPr id="67588" name="图片 67587"/>
          <p:cNvPicPr>
            <a:picLocks noChangeAspect="1"/>
          </p:cNvPicPr>
          <p:nvPr/>
        </p:nvPicPr>
        <p:blipFill>
          <a:blip r:embed="rId1"/>
          <a:stretch>
            <a:fillRect/>
          </a:stretch>
        </p:blipFill>
        <p:spPr>
          <a:xfrm>
            <a:off x="685800" y="1600200"/>
            <a:ext cx="11026775" cy="449580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9" name="Rectangle 3"/>
          <p:cNvSpPr>
            <a:spLocks noGrp="1"/>
          </p:cNvSpPr>
          <p:nvPr>
            <p:ph idx="1"/>
          </p:nvPr>
        </p:nvSpPr>
        <p:spPr>
          <a:xfrm>
            <a:off x="406400" y="1276350"/>
            <a:ext cx="11379200" cy="4729163"/>
          </a:xfrm>
        </p:spPr>
        <p:txBody>
          <a:bodyPr wrap="square" lIns="91436" tIns="45718" rIns="91436" bIns="45718" anchor="t"/>
          <a:p>
            <a:pPr eaLnBrk="1" hangingPunct="1"/>
            <a:r>
              <a:rPr lang="zh-CN" altLang="en-US" sz="2800" dirty="0">
                <a:sym typeface="+mn-ea"/>
              </a:rPr>
              <a:t>DeepID网络是Sun Yi开发出来用来学习人脸特征的卷积神经网络</a:t>
            </a:r>
            <a:endParaRPr lang="zh-CN" altLang="en-US" sz="2800" dirty="0"/>
          </a:p>
          <a:p>
            <a:pPr eaLnBrk="1" hangingPunct="1"/>
            <a:r>
              <a:rPr lang="zh-CN" altLang="en-US" sz="2800" dirty="0"/>
              <a:t>DeepID网络结构</a:t>
            </a:r>
            <a:endParaRPr lang="zh-CN" altLang="en-US" sz="2800" dirty="0"/>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endParaRPr lang="zh-CN" altLang="en-US" sz="2400" dirty="0">
              <a:cs typeface="Arial" panose="020B0604020202020204" pitchFamily="34" charset="0"/>
            </a:endParaRPr>
          </a:p>
          <a:p>
            <a:pPr lvl="1" eaLnBrk="1" hangingPunct="1"/>
            <a:r>
              <a:rPr lang="zh-CN" altLang="en-US" sz="2400" dirty="0">
                <a:cs typeface="Arial" panose="020B0604020202020204" pitchFamily="34" charset="0"/>
              </a:rPr>
              <a:t>在LFW数据集上，人脸验证得到了97.45%的正确率</a:t>
            </a:r>
            <a:endParaRPr lang="zh-CN" altLang="en-US" sz="2400" dirty="0">
              <a:cs typeface="Arial" panose="020B0604020202020204" pitchFamily="34" charset="0"/>
            </a:endParaRPr>
          </a:p>
          <a:p>
            <a:pPr lvl="1" eaLnBrk="1" hangingPunct="1"/>
            <a:r>
              <a:rPr lang="zh-CN" altLang="en-US" sz="2400" dirty="0">
                <a:ea typeface="宋体" panose="02010600030101010101" pitchFamily="2" charset="-122"/>
              </a:rPr>
              <a:t>进一步</a:t>
            </a:r>
            <a:r>
              <a:rPr lang="zh-CN" altLang="en-US" sz="2400" dirty="0">
                <a:cs typeface="Arial" panose="020B0604020202020204" pitchFamily="34" charset="0"/>
              </a:rPr>
              <a:t>改进，又得到了99.</a:t>
            </a:r>
            <a:r>
              <a:rPr lang="en-US" altLang="zh-CN" sz="2400" dirty="0"/>
              <a:t>47</a:t>
            </a:r>
            <a:r>
              <a:rPr lang="zh-CN" altLang="en-US" sz="2400" dirty="0">
                <a:cs typeface="Arial" panose="020B0604020202020204" pitchFamily="34" charset="0"/>
              </a:rPr>
              <a:t>%的正确率</a:t>
            </a:r>
            <a:endParaRPr lang="zh-CN" altLang="en-US" sz="2400" dirty="0">
              <a:ea typeface="Arial" panose="020B0604020202020204" pitchFamily="34" charset="0"/>
            </a:endParaRPr>
          </a:p>
        </p:txBody>
      </p:sp>
      <p:pic>
        <p:nvPicPr>
          <p:cNvPr id="9217" name="Picture 4"/>
          <p:cNvPicPr>
            <a:picLocks noChangeAspect="1"/>
          </p:cNvPicPr>
          <p:nvPr/>
        </p:nvPicPr>
        <p:blipFill>
          <a:blip r:embed="rId1"/>
          <a:stretch>
            <a:fillRect/>
          </a:stretch>
        </p:blipFill>
        <p:spPr>
          <a:xfrm>
            <a:off x="1714183" y="2217420"/>
            <a:ext cx="9142412" cy="3657600"/>
          </a:xfrm>
          <a:prstGeom prst="rect">
            <a:avLst/>
          </a:prstGeom>
          <a:noFill/>
          <a:ln w="9525">
            <a:noFill/>
          </a:ln>
        </p:spPr>
      </p:pic>
      <p:sp>
        <p:nvSpPr>
          <p:cNvPr id="9218" name="Rectangle 2"/>
          <p:cNvSpPr>
            <a:spLocks noGrp="1"/>
          </p:cNvSpPr>
          <p:nvPr>
            <p:ph type="title"/>
          </p:nvPr>
        </p:nvSpPr>
        <p:spPr/>
        <p:txBody>
          <a:bodyPr wrap="square" lIns="91436" tIns="45718" rIns="91436" bIns="45718" anchor="ctr"/>
          <a:p>
            <a:pPr eaLnBrk="1" hangingPunct="1"/>
            <a:r>
              <a:rPr lang="zh-CN" altLang="zh-CN" dirty="0"/>
              <a:t>DeepID</a:t>
            </a:r>
            <a:endParaRPr lang="zh-CN" altLang="zh-CN" dirty="0"/>
          </a:p>
        </p:txBody>
      </p:sp>
      <p:sp>
        <p:nvSpPr>
          <p:cNvPr id="9220" name="Text Box 5"/>
          <p:cNvSpPr txBox="1"/>
          <p:nvPr/>
        </p:nvSpPr>
        <p:spPr>
          <a:xfrm>
            <a:off x="9801225" y="5935663"/>
            <a:ext cx="1984375" cy="646112"/>
          </a:xfrm>
          <a:prstGeom prst="rect">
            <a:avLst/>
          </a:prstGeom>
          <a:noFill/>
          <a:ln w="9525">
            <a:noFill/>
          </a:ln>
        </p:spPr>
        <p:txBody>
          <a:bodyPr wrap="none" anchor="t">
            <a:spAutoFit/>
          </a:bodyPr>
          <a:p>
            <a:pPr eaLnBrk="0" hangingPunct="0"/>
            <a:r>
              <a:rPr lang="zh-CN" altLang="en-US" dirty="0">
                <a:latin typeface="Arial" panose="020B0604020202020204" pitchFamily="34" charset="0"/>
                <a:ea typeface="宋体" panose="02010600030101010101" pitchFamily="2" charset="-122"/>
              </a:rPr>
              <a:t>Sun Y, et al. 2014</a:t>
            </a:r>
            <a:endParaRPr lang="en-US" altLang="zh-CN" dirty="0">
              <a:latin typeface="Arial" panose="020B0604020202020204" pitchFamily="34" charset="0"/>
              <a:ea typeface="宋体" panose="02010600030101010101" pitchFamily="2" charset="-122"/>
            </a:endParaRPr>
          </a:p>
          <a:p>
            <a:pPr eaLnBrk="0" hangingPunct="0"/>
            <a:r>
              <a:rPr lang="zh-CN" altLang="en-US" dirty="0">
                <a:latin typeface="Arial" panose="020B0604020202020204" pitchFamily="34" charset="0"/>
                <a:ea typeface="宋体" panose="02010600030101010101" pitchFamily="2" charset="-122"/>
              </a:rPr>
              <a:t>Sun Y, et al. 201</a:t>
            </a:r>
            <a:r>
              <a:rPr lang="en-US" altLang="zh-CN" dirty="0">
                <a:latin typeface="Arial" panose="020B0604020202020204" pitchFamily="34" charset="0"/>
                <a:ea typeface="宋体" panose="02010600030101010101" pitchFamily="2" charset="-122"/>
              </a:rPr>
              <a:t>5</a:t>
            </a:r>
            <a:endParaRPr lang="zh-CN" altLang="en-US" dirty="0">
              <a:latin typeface="Arial" panose="020B0604020202020204" pitchFamily="34"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Rectangle 2"/>
          <p:cNvSpPr>
            <a:spLocks noGrp="1"/>
          </p:cNvSpPr>
          <p:nvPr>
            <p:ph type="title"/>
          </p:nvPr>
        </p:nvSpPr>
        <p:spPr/>
        <p:txBody>
          <a:bodyPr wrap="square" lIns="91436" tIns="45718" rIns="91436" bIns="45718" anchor="ctr"/>
          <a:p>
            <a:pPr eaLnBrk="1" hangingPunct="1"/>
            <a:r>
              <a:rPr lang="zh-CN" altLang="zh-CN" dirty="0"/>
              <a:t>GoogLeNet</a:t>
            </a:r>
            <a:r>
              <a:rPr lang="en-US" altLang="zh-CN" dirty="0"/>
              <a:t>---Very Deep</a:t>
            </a:r>
            <a:endParaRPr lang="en-US" altLang="zh-CN" dirty="0"/>
          </a:p>
        </p:txBody>
      </p:sp>
      <p:sp>
        <p:nvSpPr>
          <p:cNvPr id="14338" name="Rectangle 3"/>
          <p:cNvSpPr>
            <a:spLocks noGrp="1"/>
          </p:cNvSpPr>
          <p:nvPr>
            <p:ph idx="1"/>
          </p:nvPr>
        </p:nvSpPr>
        <p:spPr/>
        <p:txBody>
          <a:bodyPr wrap="square" lIns="91436" tIns="45718" rIns="91436" bIns="45718" anchor="t"/>
          <a:p>
            <a:pPr eaLnBrk="1" hangingPunct="1"/>
            <a:endParaRPr lang="zh-CN" altLang="zh-CN" dirty="0"/>
          </a:p>
        </p:txBody>
      </p:sp>
      <p:pic>
        <p:nvPicPr>
          <p:cNvPr id="14339" name="Picture 4"/>
          <p:cNvPicPr>
            <a:picLocks noChangeAspect="1"/>
          </p:cNvPicPr>
          <p:nvPr/>
        </p:nvPicPr>
        <p:blipFill>
          <a:blip r:embed="rId1"/>
          <a:stretch>
            <a:fillRect/>
          </a:stretch>
        </p:blipFill>
        <p:spPr>
          <a:xfrm>
            <a:off x="0" y="1970088"/>
            <a:ext cx="12192000" cy="2916237"/>
          </a:xfrm>
          <a:prstGeom prst="rect">
            <a:avLst/>
          </a:prstGeom>
          <a:noFill/>
          <a:ln w="9525">
            <a:noFill/>
          </a:ln>
        </p:spPr>
      </p:pic>
      <p:pic>
        <p:nvPicPr>
          <p:cNvPr id="14340" name="Picture 5"/>
          <p:cNvPicPr>
            <a:picLocks noChangeAspect="1"/>
          </p:cNvPicPr>
          <p:nvPr/>
        </p:nvPicPr>
        <p:blipFill>
          <a:blip r:embed="rId2"/>
          <a:stretch>
            <a:fillRect/>
          </a:stretch>
        </p:blipFill>
        <p:spPr>
          <a:xfrm>
            <a:off x="9296400" y="4724400"/>
            <a:ext cx="1905000" cy="1501775"/>
          </a:xfrm>
          <a:prstGeom prst="rect">
            <a:avLst/>
          </a:prstGeom>
          <a:noFill/>
          <a:ln w="9525">
            <a:noFill/>
          </a:ln>
        </p:spPr>
      </p:pic>
      <p:sp>
        <p:nvSpPr>
          <p:cNvPr id="14341" name="Text Box 6"/>
          <p:cNvSpPr txBox="1"/>
          <p:nvPr/>
        </p:nvSpPr>
        <p:spPr>
          <a:xfrm>
            <a:off x="533400" y="6096000"/>
            <a:ext cx="8267700" cy="396875"/>
          </a:xfrm>
          <a:prstGeom prst="rect">
            <a:avLst/>
          </a:prstGeom>
          <a:noFill/>
          <a:ln w="9525">
            <a:noFill/>
          </a:ln>
        </p:spPr>
        <p:txBody>
          <a:bodyPr wrap="none" anchor="t">
            <a:spAutoFit/>
          </a:bodyPr>
          <a:p>
            <a:pPr eaLnBrk="0" hangingPunct="0"/>
            <a:r>
              <a:rPr lang="zh-CN" altLang="en-US" sz="2000" dirty="0">
                <a:latin typeface="Arial" panose="020B0604020202020204" pitchFamily="34" charset="0"/>
                <a:ea typeface="宋体" panose="02010600030101010101" pitchFamily="2" charset="-122"/>
              </a:rPr>
              <a:t>Going Deeper with Convolutions, Szegedy et al., arXiv:1409.4842, 2014</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29697"/>
          <p:cNvSpPr>
            <a:spLocks noGrp="1"/>
          </p:cNvSpPr>
          <p:nvPr>
            <p:ph type="ctrTitle"/>
          </p:nvPr>
        </p:nvSpPr>
        <p:spPr>
          <a:xfrm>
            <a:off x="914400" y="2132013"/>
            <a:ext cx="10591800" cy="2211387"/>
          </a:xfrm>
        </p:spPr>
        <p:txBody>
          <a:bodyPr vert="horz" wrap="square" lIns="91436" tIns="45718" rIns="91436" bIns="45718" anchor="ctr"/>
          <a:lstStyle/>
          <a:p>
            <a:pPr algn="l">
              <a:buNone/>
            </a:pP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en-US" altLang="x-none" sz="3600" kern="1200" dirty="0">
                <a:latin typeface="Calibri" panose="020F0502020204030204" pitchFamily="2" charset="0"/>
                <a:ea typeface="Arial" panose="020B0604020202020204" pitchFamily="34" charset="0"/>
                <a:sym typeface="Arial" panose="020B0604020202020204" pitchFamily="34" charset="0"/>
              </a:rPr>
              <a:t>Deep Learning</a:t>
            </a:r>
            <a:r>
              <a:rPr lang="zh-CN" altLang="en-US" sz="3600" kern="1200" dirty="0">
                <a:latin typeface="Calibri" panose="020F0502020204030204" pitchFamily="2" charset="0"/>
                <a:ea typeface="Arial" panose="020B0604020202020204" pitchFamily="34" charset="0"/>
                <a:sym typeface="Arial" panose="020B0604020202020204" pitchFamily="34" charset="0"/>
              </a:rPr>
              <a:t>的常用模型</a:t>
            </a:r>
            <a:br>
              <a:rPr lang="zh-CN" altLang="en-US" sz="3600" kern="1200" dirty="0">
                <a:latin typeface="Calibri" panose="020F0502020204030204" pitchFamily="2" charset="0"/>
                <a:ea typeface="Arial" panose="020B0604020202020204" pitchFamily="34" charset="0"/>
                <a:sym typeface="Arial" panose="020B0604020202020204" pitchFamily="34" charset="0"/>
              </a:rPr>
            </a:br>
            <a:r>
              <a:rPr lang="zh-CN" altLang="en-US" sz="3600" kern="1200" dirty="0">
                <a:latin typeface="Calibri" panose="020F0502020204030204" pitchFamily="2" charset="0"/>
                <a:ea typeface="Arial" panose="020B0604020202020204" pitchFamily="34" charset="0"/>
                <a:sym typeface="Arial" panose="020B0604020202020204" pitchFamily="34" charset="0"/>
              </a:rPr>
              <a:t> </a:t>
            </a:r>
            <a:r>
              <a:rPr lang="zh-CN" altLang="en-US" sz="3600" kern="1200" dirty="0">
                <a:latin typeface="Calibri" panose="020F0502020204030204" pitchFamily="2" charset="0"/>
                <a:ea typeface="宋体" panose="02010600030101010101" pitchFamily="2" charset="-122"/>
                <a:sym typeface="Arial" panose="020B0604020202020204" pitchFamily="34" charset="0"/>
              </a:rPr>
              <a:t>                     </a:t>
            </a:r>
            <a:r>
              <a:rPr lang="zh-CN" altLang="en-US" sz="2800" kern="1200" dirty="0">
                <a:latin typeface="Calibri" panose="020F0502020204030204" pitchFamily="2" charset="0"/>
                <a:ea typeface="Arial" panose="020B0604020202020204" pitchFamily="34" charset="0"/>
                <a:sym typeface="Arial" panose="020B0604020202020204" pitchFamily="34" charset="0"/>
              </a:rPr>
              <a:t>—— </a:t>
            </a:r>
            <a:r>
              <a:rPr lang="zh-CN" altLang="en-US" sz="2800" kern="1200" dirty="0">
                <a:latin typeface="Calibri" panose="020F0502020204030204" pitchFamily="2" charset="0"/>
                <a:ea typeface="宋体" panose="02010600030101010101" pitchFamily="2" charset="-122"/>
                <a:sym typeface="Arial" panose="020B0604020202020204" pitchFamily="34" charset="0"/>
              </a:rPr>
              <a:t>Recurrent</a:t>
            </a:r>
            <a:r>
              <a:rPr lang="en-US" altLang="x-none" sz="2800" kern="1200" dirty="0">
                <a:latin typeface="Calibri" panose="020F0502020204030204" pitchFamily="2" charset="0"/>
                <a:ea typeface="Arial" panose="020B0604020202020204" pitchFamily="34" charset="0"/>
                <a:sym typeface="Arial" panose="020B0604020202020204" pitchFamily="34" charset="0"/>
              </a:rPr>
              <a:t> Neural Networks</a:t>
            </a:r>
            <a:r>
              <a:rPr lang="zh-CN" altLang="en-US" sz="2800" kern="1200" dirty="0">
                <a:latin typeface="Calibri" panose="020F0502020204030204" pitchFamily="2" charset="0"/>
                <a:ea typeface="宋体" panose="02010600030101010101" pitchFamily="2" charset="-122"/>
                <a:sym typeface="Arial" panose="020B0604020202020204" pitchFamily="34" charset="0"/>
              </a:rPr>
              <a:t>, RNN</a:t>
            </a:r>
            <a:br>
              <a:rPr lang="zh-CN" altLang="en-US" sz="2800" kern="1200" dirty="0">
                <a:latin typeface="Calibri" panose="020F0502020204030204" pitchFamily="2" charset="0"/>
                <a:ea typeface="宋体" panose="02010600030101010101" pitchFamily="2" charset="-122"/>
                <a:sym typeface="Arial" panose="020B0604020202020204" pitchFamily="34" charset="0"/>
              </a:rPr>
            </a:br>
            <a:r>
              <a:rPr lang="zh-CN" altLang="en-US" sz="2800" kern="1200" dirty="0">
                <a:latin typeface="Calibri" panose="020F0502020204030204" pitchFamily="2" charset="0"/>
                <a:ea typeface="宋体" panose="02010600030101010101" pitchFamily="2" charset="-122"/>
                <a:sym typeface="Arial" panose="020B0604020202020204" pitchFamily="34" charset="0"/>
              </a:rPr>
              <a:t>		     —— Long Short Term Memory, LSTM</a:t>
            </a:r>
            <a:endParaRPr lang="en-US" altLang="x-none" sz="28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ea typeface="宋体" panose="02010600030101010101" pitchFamily="2" charset="-122"/>
                <a:sym typeface="+mn-ea"/>
              </a:rPr>
              <a:t>DBN Greedy training</a:t>
            </a:r>
            <a:endParaRPr lang="zh-CN" altLang="en-US"/>
          </a:p>
        </p:txBody>
      </p:sp>
      <p:sp>
        <p:nvSpPr>
          <p:cNvPr id="3" name="内容占位符 2"/>
          <p:cNvSpPr>
            <a:spLocks noGrp="1"/>
          </p:cNvSpPr>
          <p:nvPr>
            <p:ph idx="1"/>
          </p:nvPr>
        </p:nvSpPr>
        <p:spPr>
          <a:xfrm>
            <a:off x="406400" y="1405255"/>
            <a:ext cx="11379200" cy="4729163"/>
          </a:xfrm>
        </p:spPr>
        <p:txBody>
          <a:bodyPr/>
          <a:lstStyle/>
          <a:p>
            <a:pPr marL="0" indent="0">
              <a:buNone/>
            </a:pPr>
            <a:r>
              <a:rPr lang="en-US" altLang="zh-CN"/>
              <a:t> </a:t>
            </a:r>
            <a:endParaRPr lang="en-US" altLang="zh-CN"/>
          </a:p>
        </p:txBody>
      </p:sp>
      <p:pic>
        <p:nvPicPr>
          <p:cNvPr id="94211" name="Picture 4"/>
          <p:cNvPicPr>
            <a:picLocks noChangeAspect="1"/>
          </p:cNvPicPr>
          <p:nvPr/>
        </p:nvPicPr>
        <p:blipFill>
          <a:blip r:embed="rId1"/>
          <a:stretch>
            <a:fillRect/>
          </a:stretch>
        </p:blipFill>
        <p:spPr>
          <a:xfrm>
            <a:off x="176530" y="4260215"/>
            <a:ext cx="3586480" cy="1785620"/>
          </a:xfrm>
          <a:prstGeom prst="rect">
            <a:avLst/>
          </a:prstGeom>
          <a:noFill/>
          <a:ln w="9525">
            <a:noFill/>
          </a:ln>
        </p:spPr>
      </p:pic>
      <p:graphicFrame>
        <p:nvGraphicFramePr>
          <p:cNvPr id="95235" name="Object 4"/>
          <p:cNvGraphicFramePr/>
          <p:nvPr/>
        </p:nvGraphicFramePr>
        <p:xfrm>
          <a:off x="3763010" y="3095625"/>
          <a:ext cx="3808730" cy="2877820"/>
        </p:xfrm>
        <a:graphic>
          <a:graphicData uri="http://schemas.openxmlformats.org/presentationml/2006/ole">
            <mc:AlternateContent xmlns:mc="http://schemas.openxmlformats.org/markup-compatibility/2006">
              <mc:Choice xmlns:v="urn:schemas-microsoft-com:vml" Requires="v">
                <p:oleObj spid="_x0000_s4099" name="" r:id="rId2" imgW="5105400" imgH="3257550" progId="Paint.Picture">
                  <p:embed/>
                </p:oleObj>
              </mc:Choice>
              <mc:Fallback>
                <p:oleObj name="" r:id="rId2" imgW="5105400" imgH="3257550" progId="Paint.Picture">
                  <p:embed/>
                  <p:pic>
                    <p:nvPicPr>
                      <p:cNvPr id="0" name="图片 3081"/>
                      <p:cNvPicPr/>
                      <p:nvPr/>
                    </p:nvPicPr>
                    <p:blipFill>
                      <a:blip r:embed="rId3"/>
                      <a:stretch>
                        <a:fillRect/>
                      </a:stretch>
                    </p:blipFill>
                    <p:spPr>
                      <a:xfrm>
                        <a:off x="3763010" y="3095625"/>
                        <a:ext cx="3808730" cy="2877820"/>
                      </a:xfrm>
                      <a:prstGeom prst="rect">
                        <a:avLst/>
                      </a:prstGeom>
                      <a:noFill/>
                      <a:ln w="38100">
                        <a:noFill/>
                        <a:miter/>
                      </a:ln>
                    </p:spPr>
                  </p:pic>
                </p:oleObj>
              </mc:Fallback>
            </mc:AlternateContent>
          </a:graphicData>
        </a:graphic>
      </p:graphicFrame>
      <p:graphicFrame>
        <p:nvGraphicFramePr>
          <p:cNvPr id="96259" name="Object 4"/>
          <p:cNvGraphicFramePr/>
          <p:nvPr/>
        </p:nvGraphicFramePr>
        <p:xfrm>
          <a:off x="7705090" y="1651635"/>
          <a:ext cx="4080510" cy="4236085"/>
        </p:xfrm>
        <a:graphic>
          <a:graphicData uri="http://schemas.openxmlformats.org/presentationml/2006/ole">
            <mc:AlternateContent xmlns:mc="http://schemas.openxmlformats.org/markup-compatibility/2006">
              <mc:Choice xmlns:v="urn:schemas-microsoft-com:vml" Requires="v">
                <p:oleObj spid="_x0000_s4100" name="" r:id="rId4" imgW="5314950" imgH="4371975" progId="Paint.Picture">
                  <p:embed/>
                </p:oleObj>
              </mc:Choice>
              <mc:Fallback>
                <p:oleObj name="" r:id="rId4" imgW="5314950" imgH="4371975" progId="Paint.Picture">
                  <p:embed/>
                  <p:pic>
                    <p:nvPicPr>
                      <p:cNvPr id="0" name="图片 3082"/>
                      <p:cNvPicPr/>
                      <p:nvPr/>
                    </p:nvPicPr>
                    <p:blipFill>
                      <a:blip r:embed="rId5"/>
                      <a:stretch>
                        <a:fillRect/>
                      </a:stretch>
                    </p:blipFill>
                    <p:spPr>
                      <a:xfrm>
                        <a:off x="7705090" y="1651635"/>
                        <a:ext cx="4080510" cy="4236085"/>
                      </a:xfrm>
                      <a:prstGeom prst="rect">
                        <a:avLst/>
                      </a:prstGeom>
                      <a:noFill/>
                      <a:ln w="38100">
                        <a:noFill/>
                        <a:miter/>
                      </a:ln>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序列数据建模(modeling sequences)</a:t>
            </a:r>
            <a:endParaRPr lang="zh-CN" altLang="en-US"/>
          </a:p>
        </p:txBody>
      </p:sp>
      <p:sp>
        <p:nvSpPr>
          <p:cNvPr id="3" name="内容占位符 2"/>
          <p:cNvSpPr>
            <a:spLocks noGrp="1"/>
          </p:cNvSpPr>
          <p:nvPr>
            <p:ph idx="1"/>
          </p:nvPr>
        </p:nvSpPr>
        <p:spPr>
          <a:xfrm>
            <a:off x="406400" y="1219835"/>
            <a:ext cx="11379200" cy="4906645"/>
          </a:xfrm>
        </p:spPr>
        <p:txBody>
          <a:bodyPr/>
          <a:lstStyle/>
          <a:p>
            <a:r>
              <a:rPr lang="zh-CN" altLang="en-US"/>
              <a:t>学习序列数据，常需要转换输入序列到不同领域的输出序列</a:t>
            </a:r>
            <a:endParaRPr lang="zh-CN" altLang="en-US"/>
          </a:p>
          <a:p>
            <a:pPr lvl="1"/>
            <a:r>
              <a:rPr lang="zh-CN" altLang="en-US"/>
              <a:t>eg. turn a sequence of sound pressures into a sequence of word identities.</a:t>
            </a:r>
            <a:endParaRPr lang="zh-CN" altLang="en-US"/>
          </a:p>
          <a:p>
            <a:r>
              <a:rPr lang="zh-CN" altLang="en-US"/>
              <a:t>如果没有分离的目标序列，可以通过预测输入序列中的下一项来得到“教师信号”。</a:t>
            </a:r>
            <a:endParaRPr lang="zh-CN" altLang="en-US"/>
          </a:p>
          <a:p>
            <a:pPr lvl="1"/>
            <a:r>
              <a:rPr lang="zh-CN" altLang="en-US"/>
              <a:t>The target output sequence is the input sequence with an advance of 1 step.</a:t>
            </a:r>
            <a:endParaRPr lang="zh-CN" altLang="en-US"/>
          </a:p>
          <a:p>
            <a:pPr lvl="1"/>
            <a:r>
              <a:rPr lang="zh-CN" altLang="en-US"/>
              <a:t>For temporal sequences there is a natural order for the predictions.</a:t>
            </a:r>
            <a:endParaRPr lang="zh-CN" altLang="en-US"/>
          </a:p>
          <a:p>
            <a:r>
              <a:rPr lang="zh-CN" altLang="en-US"/>
              <a:t>预测序列的下一项，模糊了监督学习与非监督学习的差别</a:t>
            </a:r>
            <a:endParaRPr lang="zh-CN" altLang="en-US"/>
          </a:p>
          <a:p>
            <a:pPr lvl="1"/>
            <a:r>
              <a:rPr lang="zh-CN" altLang="en-US"/>
              <a:t>It uses methods designed for supervised learning, but it doesn’t require a separate teaching signal.</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31745"/>
          <p:cNvPicPr>
            <a:picLocks noChangeAspect="1"/>
          </p:cNvPicPr>
          <p:nvPr/>
        </p:nvPicPr>
        <p:blipFill>
          <a:blip r:embed="rId1"/>
          <a:stretch>
            <a:fillRect/>
          </a:stretch>
        </p:blipFill>
        <p:spPr>
          <a:xfrm>
            <a:off x="5715000" y="1219200"/>
            <a:ext cx="6535738" cy="3325813"/>
          </a:xfrm>
          <a:prstGeom prst="rect">
            <a:avLst/>
          </a:prstGeom>
          <a:noFill/>
          <a:ln w="9525">
            <a:noFill/>
          </a:ln>
        </p:spPr>
      </p:pic>
      <p:sp>
        <p:nvSpPr>
          <p:cNvPr id="31747" name="标题 31746"/>
          <p:cNvSpPr>
            <a:spLocks noGrp="1"/>
          </p:cNvSpPr>
          <p:nvPr>
            <p:ph type="title"/>
          </p:nvPr>
        </p:nvSpPr>
        <p:spPr/>
        <p:txBody>
          <a:bodyPr vert="horz" wrap="square" lIns="91436" tIns="45718" rIns="91436" bIns="45718" anchor="ctr"/>
          <a:lstStyle/>
          <a:p>
            <a:r>
              <a:rPr lang="en-US" altLang="zh-CN"/>
              <a:t>Recurrent Neural Networks, RNN</a:t>
            </a:r>
            <a:endParaRPr lang="en-US" altLang="zh-CN"/>
          </a:p>
        </p:txBody>
      </p:sp>
      <p:sp>
        <p:nvSpPr>
          <p:cNvPr id="31748" name="文本占位符 31747"/>
          <p:cNvSpPr>
            <a:spLocks noGrp="1"/>
          </p:cNvSpPr>
          <p:nvPr>
            <p:ph type="body" idx="1"/>
          </p:nvPr>
        </p:nvSpPr>
        <p:spPr>
          <a:xfrm>
            <a:off x="406400" y="1397000"/>
            <a:ext cx="6223000" cy="4729163"/>
          </a:xfrm>
        </p:spPr>
        <p:txBody>
          <a:bodyPr vert="horz" wrap="square" lIns="91436" tIns="45718" rIns="91436" bIns="45718" anchor="t"/>
          <a:lstStyle/>
          <a:p>
            <a:pPr>
              <a:lnSpc>
                <a:spcPct val="90000"/>
              </a:lnSpc>
            </a:pPr>
            <a:r>
              <a:rPr lang="zh-CN" altLang="en-US" dirty="0"/>
              <a:t>Hidden Layer会有连向下一时间Hidden Layer的边</a:t>
            </a:r>
            <a:endParaRPr lang="zh-CN" altLang="en-US" dirty="0"/>
          </a:p>
          <a:p>
            <a:pPr marL="1905" lvl="4" indent="1826895">
              <a:lnSpc>
                <a:spcPct val="90000"/>
              </a:lnSpc>
            </a:pPr>
            <a:endParaRPr lang="zh-CN" altLang="en-US" dirty="0"/>
          </a:p>
          <a:p>
            <a:pPr marL="1905" lvl="4" indent="1826895">
              <a:lnSpc>
                <a:spcPct val="90000"/>
              </a:lnSpc>
            </a:pPr>
            <a:endParaRPr lang="zh-CN" altLang="en-US" dirty="0"/>
          </a:p>
          <a:p>
            <a:pPr>
              <a:lnSpc>
                <a:spcPct val="90000"/>
              </a:lnSpc>
            </a:pPr>
            <a:r>
              <a:rPr lang="zh-CN" altLang="en-US" dirty="0">
                <a:ea typeface="宋体" panose="02010600030101010101" pitchFamily="2" charset="-122"/>
              </a:rPr>
              <a:t>RNN功能强大</a:t>
            </a:r>
            <a:endParaRPr lang="zh-CN" altLang="en-US" dirty="0">
              <a:ea typeface="宋体" panose="02010600030101010101" pitchFamily="2" charset="-122"/>
            </a:endParaRPr>
          </a:p>
          <a:p>
            <a:pPr lvl="1">
              <a:lnSpc>
                <a:spcPct val="90000"/>
              </a:lnSpc>
            </a:pPr>
            <a:r>
              <a:rPr lang="zh-CN" altLang="en-US" dirty="0"/>
              <a:t>Distributed hidden state that allows them to store a lot of information about the past efficiently.</a:t>
            </a:r>
            <a:endParaRPr lang="zh-CN" altLang="en-US" dirty="0"/>
          </a:p>
          <a:p>
            <a:pPr lvl="1">
              <a:lnSpc>
                <a:spcPct val="90000"/>
              </a:lnSpc>
            </a:pPr>
            <a:r>
              <a:rPr lang="zh-CN" altLang="en-US" dirty="0"/>
              <a:t>Non-linear dynamics that allows them to update their hidden state in complicated ways.</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379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3795" name="文本占位符 33794"/>
          <p:cNvSpPr>
            <a:spLocks noGrp="1"/>
          </p:cNvSpPr>
          <p:nvPr>
            <p:ph type="body" idx="1"/>
          </p:nvPr>
        </p:nvSpPr>
        <p:spPr/>
        <p:txBody>
          <a:bodyPr vert="horz" wrap="square" lIns="91436" tIns="45718" rIns="91436" bIns="45718" anchor="t"/>
          <a:lstStyle/>
          <a:p>
            <a:r>
              <a:rPr lang="zh-CN" altLang="en-US" dirty="0"/>
              <a:t>一般来说，</a:t>
            </a:r>
            <a:r>
              <a:rPr lang="zh-CN" altLang="en-US" dirty="0">
                <a:ea typeface="宋体" panose="02010600030101010101" pitchFamily="2" charset="-122"/>
              </a:rPr>
              <a:t>RNN</a:t>
            </a:r>
            <a:r>
              <a:rPr lang="zh-CN" altLang="en-US" dirty="0"/>
              <a:t>每一时间的输入和输出是不一样的</a:t>
            </a:r>
            <a:endParaRPr lang="zh-CN" altLang="en-US" dirty="0"/>
          </a:p>
          <a:p>
            <a:r>
              <a:rPr lang="zh-CN" altLang="en-US" dirty="0">
                <a:ea typeface="宋体" panose="02010600030101010101" pitchFamily="2" charset="-122"/>
              </a:rPr>
              <a:t>例，序列学习</a:t>
            </a:r>
            <a:endParaRPr lang="zh-CN" altLang="en-US" dirty="0">
              <a:ea typeface="宋体" panose="02010600030101010101" pitchFamily="2" charset="-122"/>
            </a:endParaRPr>
          </a:p>
          <a:p>
            <a:pPr lvl="1"/>
            <a:r>
              <a:rPr lang="zh-CN" altLang="en-US" dirty="0"/>
              <a:t>对于序列数据是将序列项依次传入，每个序列项再对应不同的输出</a:t>
            </a:r>
            <a:endParaRPr lang="zh-CN" altLang="en-US" dirty="0"/>
          </a:p>
        </p:txBody>
      </p:sp>
      <p:pic>
        <p:nvPicPr>
          <p:cNvPr id="33796" name="图片 33795"/>
          <p:cNvPicPr>
            <a:picLocks noChangeAspect="1"/>
          </p:cNvPicPr>
          <p:nvPr/>
        </p:nvPicPr>
        <p:blipFill>
          <a:blip r:embed="rId1"/>
          <a:stretch>
            <a:fillRect/>
          </a:stretch>
        </p:blipFill>
        <p:spPr>
          <a:xfrm>
            <a:off x="762000" y="3505200"/>
            <a:ext cx="11001375" cy="248602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3481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RNN</a:t>
            </a:r>
            <a:endParaRPr lang="zh-CN" altLang="en-US" dirty="0"/>
          </a:p>
        </p:txBody>
      </p:sp>
      <p:sp>
        <p:nvSpPr>
          <p:cNvPr id="34819" name="文本占位符 3481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时序展开</a:t>
            </a:r>
            <a:endParaRPr lang="zh-CN" altLang="en-US" dirty="0">
              <a:ea typeface="宋体" panose="02010600030101010101" pitchFamily="2" charset="-122"/>
            </a:endParaRPr>
          </a:p>
          <a:p>
            <a:pPr lvl="1"/>
            <a:r>
              <a:rPr lang="zh-CN" altLang="en-US" dirty="0"/>
              <a:t>在RNN中每一个时间步骤用到的参数都是一样的</a:t>
            </a:r>
            <a:endParaRPr lang="zh-CN" altLang="en-US" dirty="0"/>
          </a:p>
        </p:txBody>
      </p:sp>
      <p:pic>
        <p:nvPicPr>
          <p:cNvPr id="34820" name="图片 34819"/>
          <p:cNvPicPr>
            <a:picLocks noChangeAspect="1"/>
          </p:cNvPicPr>
          <p:nvPr/>
        </p:nvPicPr>
        <p:blipFill>
          <a:blip r:embed="rId1"/>
          <a:stretch>
            <a:fillRect/>
          </a:stretch>
        </p:blipFill>
        <p:spPr>
          <a:xfrm>
            <a:off x="4343400" y="2890838"/>
            <a:ext cx="7680325" cy="3690937"/>
          </a:xfrm>
          <a:prstGeom prst="rect">
            <a:avLst/>
          </a:prstGeom>
          <a:noFill/>
          <a:ln w="9525">
            <a:noFill/>
          </a:ln>
        </p:spPr>
      </p:pic>
      <p:graphicFrame>
        <p:nvGraphicFramePr>
          <p:cNvPr id="34821" name="对象 34820"/>
          <p:cNvGraphicFramePr>
            <a:graphicFrameLocks noChangeAspect="1"/>
          </p:cNvGraphicFramePr>
          <p:nvPr/>
        </p:nvGraphicFramePr>
        <p:xfrm>
          <a:off x="1371600" y="2890838"/>
          <a:ext cx="1192213" cy="3175000"/>
        </p:xfrm>
        <a:graphic>
          <a:graphicData uri="http://schemas.openxmlformats.org/presentationml/2006/ole">
            <mc:AlternateContent xmlns:mc="http://schemas.openxmlformats.org/markup-compatibility/2006">
              <mc:Choice xmlns:v="urn:schemas-microsoft-com:vml" Requires="v">
                <p:oleObj spid="_x0000_s10242" name="" r:id="rId2" imgW="1590675" imgH="4238625" progId="Paint.Picture">
                  <p:embed/>
                </p:oleObj>
              </mc:Choice>
              <mc:Fallback>
                <p:oleObj name="" r:id="rId2" imgW="1590675" imgH="4238625" progId="Paint.Picture">
                  <p:embed/>
                  <p:pic>
                    <p:nvPicPr>
                      <p:cNvPr id="0" name="图片 3087"/>
                      <p:cNvPicPr/>
                      <p:nvPr/>
                    </p:nvPicPr>
                    <p:blipFill>
                      <a:blip r:embed="rId3"/>
                      <a:stretch>
                        <a:fillRect/>
                      </a:stretch>
                    </p:blipFill>
                    <p:spPr>
                      <a:xfrm>
                        <a:off x="1371600" y="2890838"/>
                        <a:ext cx="1192213" cy="3175000"/>
                      </a:xfrm>
                      <a:prstGeom prst="rect">
                        <a:avLst/>
                      </a:prstGeom>
                      <a:noFill/>
                      <a:ln w="38100">
                        <a:noFill/>
                        <a:miter/>
                      </a:ln>
                    </p:spPr>
                  </p:pic>
                </p:oleObj>
              </mc:Fallback>
            </mc:AlternateContent>
          </a:graphicData>
        </a:graphic>
      </p:graphicFrame>
      <p:sp>
        <p:nvSpPr>
          <p:cNvPr id="34822" name="右箭头 34821"/>
          <p:cNvSpPr/>
          <p:nvPr/>
        </p:nvSpPr>
        <p:spPr>
          <a:xfrm>
            <a:off x="2895600" y="4262438"/>
            <a:ext cx="990600" cy="533400"/>
          </a:xfrm>
          <a:prstGeom prst="rightArrow">
            <a:avLst>
              <a:gd name="adj1" fmla="val 50000"/>
              <a:gd name="adj2" fmla="val 46428"/>
            </a:avLst>
          </a:prstGeom>
          <a:solidFill>
            <a:schemeClr val="accent1"/>
          </a:solidFill>
          <a:ln w="9525" cap="flat" cmpd="sng">
            <a:solidFill>
              <a:schemeClr val="tx1"/>
            </a:solidFill>
            <a:prstDash val="solid"/>
            <a:miter/>
            <a:headEnd type="none" w="med" len="med"/>
            <a:tailEnd type="none" w="med" len="med"/>
          </a:ln>
        </p:spPr>
        <p:txBody>
          <a:bodyPr/>
          <a:lstStyle/>
          <a:p>
            <a:endParaRPr lang="zh-CN" altLang="en-US"/>
          </a:p>
        </p:txBody>
      </p:sp>
      <p:sp>
        <p:nvSpPr>
          <p:cNvPr id="34823" name="文本框 34822"/>
          <p:cNvSpPr txBox="1"/>
          <p:nvPr/>
        </p:nvSpPr>
        <p:spPr>
          <a:xfrm>
            <a:off x="2895600" y="4872038"/>
            <a:ext cx="990600" cy="396875"/>
          </a:xfrm>
          <a:prstGeom prst="rect">
            <a:avLst/>
          </a:prstGeom>
          <a:noFill/>
          <a:ln w="9525">
            <a:noFill/>
          </a:ln>
        </p:spPr>
        <p:txBody>
          <a:bodyPr wrap="square">
            <a:spAutoFit/>
          </a:bodyPr>
          <a:lstStyle/>
          <a:p>
            <a:pPr lvl="0"/>
            <a:r>
              <a:rPr lang="zh-CN" altLang="en-US" sz="2000" dirty="0">
                <a:latin typeface="Arial" panose="020B0604020202020204" pitchFamily="34" charset="0"/>
                <a:ea typeface="宋体" panose="02010600030101010101" pitchFamily="2" charset="-122"/>
              </a:rPr>
              <a:t>unfold</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6865"/>
          <p:cNvSpPr>
            <a:spLocks noGrp="1"/>
          </p:cNvSpPr>
          <p:nvPr>
            <p:ph type="title"/>
          </p:nvPr>
        </p:nvSpPr>
        <p:spPr/>
        <p:txBody>
          <a:bodyPr vert="horz" wrap="square" lIns="91436" tIns="45718" rIns="91436" bIns="45718" anchor="ctr"/>
          <a:lstStyle/>
          <a:p>
            <a:r>
              <a:rPr lang="en-US" altLang="zh-CN"/>
              <a:t>Training RNNs with backpropagation</a:t>
            </a:r>
            <a:endParaRPr lang="en-US" altLang="zh-CN"/>
          </a:p>
        </p:txBody>
      </p:sp>
      <p:sp>
        <p:nvSpPr>
          <p:cNvPr id="36867" name="文本占位符 36866"/>
          <p:cNvSpPr>
            <a:spLocks noGrp="1"/>
          </p:cNvSpPr>
          <p:nvPr>
            <p:ph type="body" idx="1"/>
          </p:nvPr>
        </p:nvSpPr>
        <p:spPr>
          <a:xfrm>
            <a:off x="406400" y="1397000"/>
            <a:ext cx="5691188" cy="4729163"/>
          </a:xfrm>
        </p:spPr>
        <p:txBody>
          <a:bodyPr vert="horz" wrap="square" lIns="91436" tIns="45718" rIns="91436" bIns="45718" anchor="t"/>
          <a:lstStyle/>
          <a:p>
            <a:r>
              <a:rPr lang="zh-CN" altLang="en-US" dirty="0">
                <a:ea typeface="宋体" panose="02010600030101010101" pitchFamily="2" charset="-122"/>
              </a:rPr>
              <a:t>权值一致的BP算法</a:t>
            </a:r>
            <a:endParaRPr lang="zh-CN" altLang="en-US" dirty="0">
              <a:ea typeface="宋体" panose="02010600030101010101" pitchFamily="2" charset="-122"/>
            </a:endParaRPr>
          </a:p>
          <a:p>
            <a:pPr lvl="1"/>
            <a:r>
              <a:rPr lang="zh-CN" altLang="en-US" dirty="0">
                <a:ea typeface="宋体" panose="02010600030101010101" pitchFamily="2" charset="-122"/>
              </a:rPr>
              <a:t>BP算法容易实现权值间的线性约束</a:t>
            </a:r>
            <a:endParaRPr lang="zh-CN" altLang="en-US" dirty="0">
              <a:ea typeface="宋体" panose="02010600030101010101" pitchFamily="2" charset="-122"/>
            </a:endParaRPr>
          </a:p>
          <a:p>
            <a:pPr lvl="1"/>
            <a:r>
              <a:rPr lang="zh-CN" altLang="en-US" dirty="0">
                <a:ea typeface="宋体" panose="02010600030101010101" pitchFamily="2" charset="-122"/>
              </a:rPr>
              <a:t>同样计算梯度，然后改变梯度以满足约束</a:t>
            </a:r>
            <a:endParaRPr lang="zh-CN" altLang="en-US" dirty="0">
              <a:ea typeface="宋体" panose="02010600030101010101" pitchFamily="2" charset="-122"/>
            </a:endParaRPr>
          </a:p>
          <a:p>
            <a:pPr lvl="1"/>
            <a:r>
              <a:rPr lang="zh-CN" altLang="en-US" dirty="0">
                <a:ea typeface="宋体" panose="02010600030101010101" pitchFamily="2" charset="-122"/>
              </a:rPr>
              <a:t>如果权值开始时满足约束，那就会一直满足约束</a:t>
            </a:r>
            <a:endParaRPr lang="zh-CN" altLang="en-US" dirty="0"/>
          </a:p>
        </p:txBody>
      </p:sp>
      <p:graphicFrame>
        <p:nvGraphicFramePr>
          <p:cNvPr id="36868" name="Object 5"/>
          <p:cNvGraphicFramePr>
            <a:graphicFrameLocks noGrp="1" noChangeAspect="1"/>
          </p:cNvGraphicFramePr>
          <p:nvPr/>
        </p:nvGraphicFramePr>
        <p:xfrm>
          <a:off x="6781800" y="1905000"/>
          <a:ext cx="4267200" cy="3695700"/>
        </p:xfrm>
        <a:graphic>
          <a:graphicData uri="http://schemas.openxmlformats.org/presentationml/2006/ole">
            <mc:AlternateContent xmlns:mc="http://schemas.openxmlformats.org/markup-compatibility/2006">
              <mc:Choice xmlns:v="urn:schemas-microsoft-com:vml" Requires="v">
                <p:oleObj spid="_x0000_s11266" name="" r:id="rId1" imgW="2057400" imgH="1803400" progId="Equation.3">
                  <p:embed/>
                </p:oleObj>
              </mc:Choice>
              <mc:Fallback>
                <p:oleObj name="" r:id="rId1" imgW="2057400" imgH="1803400" progId="Equation.3">
                  <p:embed/>
                  <p:pic>
                    <p:nvPicPr>
                      <p:cNvPr id="0" name="图片 3086"/>
                      <p:cNvPicPr/>
                      <p:nvPr/>
                    </p:nvPicPr>
                    <p:blipFill>
                      <a:blip r:embed="rId2"/>
                      <a:stretch>
                        <a:fillRect/>
                      </a:stretch>
                    </p:blipFill>
                    <p:spPr>
                      <a:xfrm>
                        <a:off x="6781800" y="1905000"/>
                        <a:ext cx="4267200" cy="36957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BPTT, Back Propagation Through Time</a:t>
            </a:r>
            <a:endParaRPr lang="zh-CN" altLang="en-US"/>
          </a:p>
        </p:txBody>
      </p:sp>
      <p:sp>
        <p:nvSpPr>
          <p:cNvPr id="3" name="内容占位符 2"/>
          <p:cNvSpPr>
            <a:spLocks noGrp="1"/>
          </p:cNvSpPr>
          <p:nvPr>
            <p:ph idx="1"/>
          </p:nvPr>
        </p:nvSpPr>
        <p:spPr/>
        <p:txBody>
          <a:bodyPr/>
          <a:lstStyle/>
          <a:p>
            <a:r>
              <a:rPr lang="zh-CN" altLang="en-US"/>
              <a:t>RNN可看作权值共享的多层、前向网络</a:t>
            </a:r>
            <a:endParaRPr lang="zh-CN" altLang="en-US"/>
          </a:p>
          <a:p>
            <a:pPr lvl="1"/>
            <a:r>
              <a:rPr lang="zh-CN" altLang="en-US"/>
              <a:t>训练权值约束的前向网络</a:t>
            </a:r>
            <a:endParaRPr lang="zh-CN" altLang="en-US"/>
          </a:p>
          <a:p>
            <a:r>
              <a:rPr lang="zh-CN" altLang="en-US"/>
              <a:t>时间域上的训练算法</a:t>
            </a:r>
            <a:endParaRPr lang="zh-CN" altLang="en-US"/>
          </a:p>
          <a:p>
            <a:pPr lvl="1"/>
            <a:r>
              <a:rPr lang="zh-CN" altLang="en-US"/>
              <a:t>The forward pass builds up a stack of the activities of all the units at each time step. </a:t>
            </a:r>
            <a:endParaRPr lang="zh-CN" altLang="en-US"/>
          </a:p>
          <a:p>
            <a:pPr lvl="1"/>
            <a:r>
              <a:rPr lang="zh-CN" altLang="en-US"/>
              <a:t>The backward pass peels activities off the stack to compute the error derivatives at each time step. </a:t>
            </a:r>
            <a:endParaRPr lang="zh-CN" altLang="en-US"/>
          </a:p>
          <a:p>
            <a:pPr lvl="1"/>
            <a:r>
              <a:rPr lang="zh-CN" altLang="en-US"/>
              <a:t>After the backward pass we add together the derivatives at all the different times for each weight.</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3891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38915" name="文本占位符 3891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38916" name="图片 38915"/>
          <p:cNvPicPr>
            <a:picLocks noChangeAspect="1"/>
          </p:cNvPicPr>
          <p:nvPr/>
        </p:nvPicPr>
        <p:blipFill>
          <a:blip r:embed="rId1"/>
          <a:stretch>
            <a:fillRect/>
          </a:stretch>
        </p:blipFill>
        <p:spPr>
          <a:xfrm>
            <a:off x="1676400" y="2286000"/>
            <a:ext cx="9220200" cy="3740150"/>
          </a:xfrm>
          <a:prstGeom prst="rect">
            <a:avLst/>
          </a:prstGeom>
          <a:noFill/>
          <a:ln w="9525">
            <a:noFill/>
          </a:ln>
        </p:spPr>
      </p:pic>
      <p:graphicFrame>
        <p:nvGraphicFramePr>
          <p:cNvPr id="38917" name="对象 38916"/>
          <p:cNvGraphicFramePr>
            <a:graphicFrameLocks noChangeAspect="1"/>
          </p:cNvGraphicFramePr>
          <p:nvPr/>
        </p:nvGraphicFramePr>
        <p:xfrm>
          <a:off x="3714750" y="2362200"/>
          <a:ext cx="1371600" cy="3657600"/>
        </p:xfrm>
        <a:graphic>
          <a:graphicData uri="http://schemas.openxmlformats.org/presentationml/2006/ole">
            <mc:AlternateContent xmlns:mc="http://schemas.openxmlformats.org/markup-compatibility/2006">
              <mc:Choice xmlns:v="urn:schemas-microsoft-com:vml" Requires="v">
                <p:oleObj spid="_x0000_s12290" name="" r:id="rId2" imgW="1590675" imgH="4238625" progId="PBrush">
                  <p:embed/>
                </p:oleObj>
              </mc:Choice>
              <mc:Fallback>
                <p:oleObj name="" r:id="rId2" imgW="1590675" imgH="4238625" progId="PBrush">
                  <p:embed/>
                  <p:pic>
                    <p:nvPicPr>
                      <p:cNvPr id="0" name="图片 3085"/>
                      <p:cNvPicPr/>
                      <p:nvPr/>
                    </p:nvPicPr>
                    <p:blipFill>
                      <a:blip r:embed="rId3"/>
                      <a:stretch>
                        <a:fillRect/>
                      </a:stretch>
                    </p:blipFill>
                    <p:spPr>
                      <a:xfrm>
                        <a:off x="3714750" y="23622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40961"/>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BPTT</a:t>
            </a:r>
            <a:endParaRPr lang="zh-CN" altLang="en-US" dirty="0"/>
          </a:p>
        </p:txBody>
      </p:sp>
      <p:sp>
        <p:nvSpPr>
          <p:cNvPr id="40963" name="文本占位符 40962"/>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后向传播</a:t>
            </a:r>
            <a:endParaRPr lang="zh-CN" altLang="en-US" dirty="0"/>
          </a:p>
        </p:txBody>
      </p:sp>
      <p:pic>
        <p:nvPicPr>
          <p:cNvPr id="40964" name="图片 40963"/>
          <p:cNvPicPr>
            <a:picLocks noChangeAspect="1"/>
          </p:cNvPicPr>
          <p:nvPr/>
        </p:nvPicPr>
        <p:blipFill>
          <a:blip r:embed="rId1"/>
          <a:stretch>
            <a:fillRect/>
          </a:stretch>
        </p:blipFill>
        <p:spPr>
          <a:xfrm>
            <a:off x="2133600" y="2057400"/>
            <a:ext cx="8978900" cy="3998913"/>
          </a:xfrm>
          <a:prstGeom prst="rect">
            <a:avLst/>
          </a:prstGeom>
          <a:noFill/>
          <a:ln w="9525">
            <a:noFill/>
          </a:ln>
        </p:spPr>
      </p:pic>
      <p:graphicFrame>
        <p:nvGraphicFramePr>
          <p:cNvPr id="40965" name="对象 40964"/>
          <p:cNvGraphicFramePr>
            <a:graphicFrameLocks noChangeAspect="1"/>
          </p:cNvGraphicFramePr>
          <p:nvPr/>
        </p:nvGraphicFramePr>
        <p:xfrm>
          <a:off x="3990975" y="2057400"/>
          <a:ext cx="1371600" cy="3657600"/>
        </p:xfrm>
        <a:graphic>
          <a:graphicData uri="http://schemas.openxmlformats.org/presentationml/2006/ole">
            <mc:AlternateContent xmlns:mc="http://schemas.openxmlformats.org/markup-compatibility/2006">
              <mc:Choice xmlns:v="urn:schemas-microsoft-com:vml" Requires="v">
                <p:oleObj spid="_x0000_s13314" name="" r:id="rId2" imgW="1590675" imgH="4238625" progId="PBrush">
                  <p:embed/>
                </p:oleObj>
              </mc:Choice>
              <mc:Fallback>
                <p:oleObj name="" r:id="rId2" imgW="1590675" imgH="4238625" progId="PBrush">
                  <p:embed/>
                  <p:pic>
                    <p:nvPicPr>
                      <p:cNvPr id="0" name="图片 3075"/>
                      <p:cNvPicPr/>
                      <p:nvPr/>
                    </p:nvPicPr>
                    <p:blipFill>
                      <a:blip r:embed="rId3"/>
                      <a:stretch>
                        <a:fillRect/>
                      </a:stretch>
                    </p:blipFill>
                    <p:spPr>
                      <a:xfrm>
                        <a:off x="3990975" y="2057400"/>
                        <a:ext cx="1371600" cy="3657600"/>
                      </a:xfrm>
                      <a:prstGeom prst="rect">
                        <a:avLst/>
                      </a:prstGeom>
                      <a:noFill/>
                      <a:ln w="38100">
                        <a:noFill/>
                        <a:miter/>
                      </a:ln>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4300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BP的困难</a:t>
            </a:r>
            <a:endParaRPr lang="zh-CN" altLang="en-US" dirty="0"/>
          </a:p>
        </p:txBody>
      </p:sp>
      <p:sp>
        <p:nvSpPr>
          <p:cNvPr id="43011" name="文本占位符 43010"/>
          <p:cNvSpPr>
            <a:spLocks noGrp="1"/>
          </p:cNvSpPr>
          <p:nvPr>
            <p:ph type="body" idx="1"/>
          </p:nvPr>
        </p:nvSpPr>
        <p:spPr>
          <a:xfrm>
            <a:off x="406400" y="1397000"/>
            <a:ext cx="7289800" cy="4729163"/>
          </a:xfrm>
        </p:spPr>
        <p:txBody>
          <a:bodyPr vert="horz" wrap="square" lIns="91436" tIns="45718" rIns="91436" bIns="45718" anchor="t"/>
          <a:lstStyle/>
          <a:p>
            <a:r>
              <a:rPr lang="en-US" altLang="zh-CN" sz="2800"/>
              <a:t>The backward pass is linear</a:t>
            </a:r>
            <a:endParaRPr lang="en-US" altLang="zh-CN" sz="2800"/>
          </a:p>
          <a:p>
            <a:pPr lvl="1"/>
            <a:r>
              <a:rPr lang="en-US" altLang="zh-CN" sz="2400"/>
              <a:t>There is a big difference between the forward and backward passes.</a:t>
            </a:r>
            <a:endParaRPr lang="en-US" altLang="zh-CN" sz="2400"/>
          </a:p>
          <a:p>
            <a:pPr lvl="1"/>
            <a:r>
              <a:rPr lang="en-US" altLang="zh-CN" sz="2400"/>
              <a:t>In the forward pass we use squashing functions (like the logistic) to prevent the activity vectors from exploding.</a:t>
            </a:r>
            <a:endParaRPr lang="en-US" altLang="zh-CN" sz="2400"/>
          </a:p>
          <a:p>
            <a:pPr lvl="1"/>
            <a:r>
              <a:rPr lang="en-US" altLang="zh-CN" sz="2400"/>
              <a:t>The backward pass, is completely </a:t>
            </a:r>
            <a:r>
              <a:rPr lang="en-US" altLang="zh-CN" sz="2400">
                <a:solidFill>
                  <a:srgbClr val="FF0000"/>
                </a:solidFill>
              </a:rPr>
              <a:t>linear</a:t>
            </a:r>
            <a:r>
              <a:rPr lang="en-US" altLang="zh-CN" sz="2400"/>
              <a:t>. If you double the error derivatives at the final layer, all the error derivatives will double. </a:t>
            </a:r>
            <a:endParaRPr lang="en-US" altLang="zh-CN" sz="2400"/>
          </a:p>
          <a:p>
            <a:pPr lvl="2" algn="l"/>
            <a:r>
              <a:rPr lang="en-US" altLang="zh-CN" sz="2055"/>
              <a:t>The forward pass determines the slope of the linear function used for backpropagating through each neuron.</a:t>
            </a:r>
            <a:endParaRPr lang="en-US" altLang="zh-CN" sz="2055"/>
          </a:p>
        </p:txBody>
      </p:sp>
      <p:grpSp>
        <p:nvGrpSpPr>
          <p:cNvPr id="43012" name="组合 43011"/>
          <p:cNvGrpSpPr>
            <a:grpSpLocks noChangeAspect="1"/>
          </p:cNvGrpSpPr>
          <p:nvPr/>
        </p:nvGrpSpPr>
        <p:grpSpPr>
          <a:xfrm>
            <a:off x="7924800" y="1600200"/>
            <a:ext cx="3344863" cy="4435475"/>
            <a:chOff x="0" y="0"/>
            <a:chExt cx="4054" cy="5372"/>
          </a:xfrm>
        </p:grpSpPr>
        <p:sp>
          <p:nvSpPr>
            <p:cNvPr id="43013" name="Oval 36"/>
            <p:cNvSpPr>
              <a:spLocks noChangeAspect="1"/>
            </p:cNvSpPr>
            <p:nvPr/>
          </p:nvSpPr>
          <p:spPr>
            <a:xfrm>
              <a:off x="10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4" name="Oval 37"/>
            <p:cNvSpPr>
              <a:spLocks noChangeAspect="1"/>
            </p:cNvSpPr>
            <p:nvPr/>
          </p:nvSpPr>
          <p:spPr>
            <a:xfrm>
              <a:off x="1681"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5" name="Oval 39"/>
            <p:cNvSpPr>
              <a:spLocks noChangeAspect="1"/>
            </p:cNvSpPr>
            <p:nvPr/>
          </p:nvSpPr>
          <p:spPr>
            <a:xfrm>
              <a:off x="3228" y="454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6" name="Oval 40"/>
            <p:cNvSpPr>
              <a:spLocks noChangeAspect="1"/>
            </p:cNvSpPr>
            <p:nvPr/>
          </p:nvSpPr>
          <p:spPr>
            <a:xfrm>
              <a:off x="10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7" name="Oval 41"/>
            <p:cNvSpPr>
              <a:spLocks noChangeAspect="1"/>
            </p:cNvSpPr>
            <p:nvPr/>
          </p:nvSpPr>
          <p:spPr>
            <a:xfrm>
              <a:off x="1681"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18" name="Oval 42"/>
            <p:cNvSpPr>
              <a:spLocks noChangeAspect="1"/>
            </p:cNvSpPr>
            <p:nvPr/>
          </p:nvSpPr>
          <p:spPr>
            <a:xfrm>
              <a:off x="3228" y="2920"/>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19" name="Straight Arrow Connector 44"/>
            <p:cNvCxnSpPr>
              <a:cxnSpLocks noChangeAspect="1"/>
              <a:stCxn id="43013" idx="7"/>
              <a:endCxn id="43017" idx="3"/>
            </p:cNvCxnSpPr>
            <p:nvPr/>
          </p:nvCxnSpPr>
          <p:spPr>
            <a:xfrm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0" name="Straight Arrow Connector 45"/>
            <p:cNvCxnSpPr>
              <a:cxnSpLocks noChangeAspect="1"/>
              <a:stCxn id="43014" idx="7"/>
              <a:endCxn id="43018" idx="3"/>
            </p:cNvCxnSpPr>
            <p:nvPr/>
          </p:nvCxnSpPr>
          <p:spPr>
            <a:xfrm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1" name="Straight Arrow Connector 46"/>
            <p:cNvCxnSpPr>
              <a:cxnSpLocks noChangeAspect="1"/>
              <a:stCxn id="43014" idx="0"/>
              <a:endCxn id="43017" idx="4"/>
            </p:cNvCxnSpPr>
            <p:nvPr/>
          </p:nvCxnSpPr>
          <p:spPr>
            <a:xfrm flipV="1">
              <a:off x="2094"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2" name="Straight Arrow Connector 47"/>
            <p:cNvCxnSpPr>
              <a:cxnSpLocks noChangeAspect="1"/>
            </p:cNvCxnSpPr>
            <p:nvPr/>
          </p:nvCxnSpPr>
          <p:spPr>
            <a:xfrm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3" name="Straight Arrow Connector 48"/>
            <p:cNvCxnSpPr>
              <a:cxnSpLocks noChangeAspect="1"/>
              <a:stCxn id="43014" idx="1"/>
              <a:endCxn id="43016" idx="5"/>
            </p:cNvCxnSpPr>
            <p:nvPr/>
          </p:nvCxnSpPr>
          <p:spPr>
            <a:xfrm flipH="1" flipV="1">
              <a:off x="813" y="3625"/>
              <a:ext cx="989" cy="1042"/>
            </a:xfrm>
            <a:prstGeom prst="straightConnector1">
              <a:avLst/>
            </a:prstGeom>
            <a:ln w="25400" cap="flat" cmpd="sng">
              <a:solidFill>
                <a:srgbClr val="000000"/>
              </a:solidFill>
              <a:prstDash val="solid"/>
              <a:miter/>
              <a:headEnd type="none" w="med" len="med"/>
              <a:tailEnd type="arrow" w="med" len="med"/>
            </a:ln>
          </p:spPr>
        </p:cxnSp>
        <p:cxnSp>
          <p:nvCxnSpPr>
            <p:cNvPr id="43024" name="Straight Arrow Connector 49"/>
            <p:cNvCxnSpPr>
              <a:cxnSpLocks noChangeAspect="1"/>
              <a:stCxn id="43015" idx="2"/>
              <a:endCxn id="43016" idx="6"/>
            </p:cNvCxnSpPr>
            <p:nvPr/>
          </p:nvCxnSpPr>
          <p:spPr>
            <a:xfrm flipH="1" flipV="1">
              <a:off x="934" y="3333"/>
              <a:ext cx="2293" cy="1627"/>
            </a:xfrm>
            <a:prstGeom prst="straightConnector1">
              <a:avLst/>
            </a:prstGeom>
            <a:ln w="25400" cap="flat" cmpd="sng">
              <a:solidFill>
                <a:srgbClr val="000000"/>
              </a:solidFill>
              <a:prstDash val="solid"/>
              <a:miter/>
              <a:headEnd type="none" w="med" len="med"/>
              <a:tailEnd type="arrow" w="med" len="med"/>
            </a:ln>
          </p:spPr>
        </p:cxnSp>
        <p:cxnSp>
          <p:nvCxnSpPr>
            <p:cNvPr id="43025" name="Straight Arrow Connector 50"/>
            <p:cNvCxnSpPr>
              <a:cxnSpLocks noChangeAspect="1"/>
              <a:stCxn id="43015" idx="1"/>
              <a:endCxn id="43017" idx="5"/>
            </p:cNvCxnSpPr>
            <p:nvPr/>
          </p:nvCxnSpPr>
          <p:spPr>
            <a:xfrm flipH="1" flipV="1">
              <a:off x="2387" y="3625"/>
              <a:ext cx="962" cy="1042"/>
            </a:xfrm>
            <a:prstGeom prst="straightConnector1">
              <a:avLst/>
            </a:prstGeom>
            <a:ln w="25400" cap="flat" cmpd="sng">
              <a:solidFill>
                <a:srgbClr val="000000"/>
              </a:solidFill>
              <a:prstDash val="solid"/>
              <a:miter/>
              <a:headEnd type="none" w="med" len="med"/>
              <a:tailEnd type="arrow" w="med" len="med"/>
            </a:ln>
          </p:spPr>
        </p:cxnSp>
        <p:cxnSp>
          <p:nvCxnSpPr>
            <p:cNvPr id="43026" name="Straight Arrow Connector 51"/>
            <p:cNvCxnSpPr>
              <a:cxnSpLocks noChangeAspect="1"/>
              <a:stCxn id="43015" idx="0"/>
              <a:endCxn id="43018" idx="4"/>
            </p:cNvCxnSpPr>
            <p:nvPr/>
          </p:nvCxnSpPr>
          <p:spPr>
            <a:xfrm flipV="1">
              <a:off x="3641" y="3746"/>
              <a:ext cx="1" cy="800"/>
            </a:xfrm>
            <a:prstGeom prst="straightConnector1">
              <a:avLst/>
            </a:prstGeom>
            <a:ln w="25400" cap="flat" cmpd="sng">
              <a:solidFill>
                <a:srgbClr val="000000"/>
              </a:solidFill>
              <a:prstDash val="solid"/>
              <a:miter/>
              <a:headEnd type="none" w="med" len="med"/>
              <a:tailEnd type="arrow" w="med" len="med"/>
            </a:ln>
          </p:spPr>
        </p:cxnSp>
        <p:cxnSp>
          <p:nvCxnSpPr>
            <p:cNvPr id="43027" name="Straight Arrow Connector 52"/>
            <p:cNvCxnSpPr>
              <a:cxnSpLocks noChangeAspect="1"/>
              <a:stCxn id="43013" idx="0"/>
              <a:endCxn id="43016" idx="4"/>
            </p:cNvCxnSpPr>
            <p:nvPr/>
          </p:nvCxnSpPr>
          <p:spPr>
            <a:xfrm flipV="1">
              <a:off x="521" y="3746"/>
              <a:ext cx="1" cy="800"/>
            </a:xfrm>
            <a:prstGeom prst="straightConnector1">
              <a:avLst/>
            </a:prstGeom>
            <a:ln w="25400" cap="flat" cmpd="sng">
              <a:solidFill>
                <a:srgbClr val="000000"/>
              </a:solidFill>
              <a:prstDash val="solid"/>
              <a:miter/>
              <a:headEnd type="none" w="med" len="med"/>
              <a:tailEnd type="arrow" w="med" len="med"/>
            </a:ln>
          </p:spPr>
        </p:cxnSp>
        <p:sp>
          <p:nvSpPr>
            <p:cNvPr id="43028" name="Oval 71"/>
            <p:cNvSpPr>
              <a:spLocks noChangeAspect="1"/>
            </p:cNvSpPr>
            <p:nvPr/>
          </p:nvSpPr>
          <p:spPr>
            <a:xfrm>
              <a:off x="10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29" name="Oval 72"/>
            <p:cNvSpPr>
              <a:spLocks noChangeAspect="1"/>
            </p:cNvSpPr>
            <p:nvPr/>
          </p:nvSpPr>
          <p:spPr>
            <a:xfrm>
              <a:off x="1681"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3030" name="Oval 73"/>
            <p:cNvSpPr>
              <a:spLocks noChangeAspect="1"/>
            </p:cNvSpPr>
            <p:nvPr/>
          </p:nvSpPr>
          <p:spPr>
            <a:xfrm>
              <a:off x="3228" y="1266"/>
              <a:ext cx="827" cy="827"/>
            </a:xfrm>
            <a:prstGeom prst="ellipse">
              <a:avLst/>
            </a:prstGeom>
            <a:gradFill rotWithShape="1">
              <a:gsLst>
                <a:gs pos="0">
                  <a:srgbClr val="3E7FCD">
                    <a:alpha val="100000"/>
                  </a:srgbClr>
                </a:gs>
                <a:gs pos="100000">
                  <a:srgbClr val="A3C2FF">
                    <a:alpha val="100000"/>
                  </a:srgbClr>
                </a:gs>
              </a:gsLst>
              <a:lin ang="16200000" scaled="1"/>
              <a:tileRect/>
            </a:gradFill>
            <a:ln w="9525" cap="flat" cmpd="sng">
              <a:solidFill>
                <a:srgbClr val="00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3031" name="Straight Arrow Connector 74"/>
            <p:cNvCxnSpPr>
              <a:cxnSpLocks noChangeAspect="1"/>
              <a:stCxn id="43016" idx="7"/>
              <a:endCxn id="43029" idx="3"/>
            </p:cNvCxnSpPr>
            <p:nvPr/>
          </p:nvCxnSpPr>
          <p:spPr>
            <a:xfrm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2" name="Straight Arrow Connector 75"/>
            <p:cNvCxnSpPr>
              <a:cxnSpLocks noChangeAspect="1"/>
              <a:stCxn id="43017" idx="7"/>
              <a:endCxn id="43030" idx="3"/>
            </p:cNvCxnSpPr>
            <p:nvPr/>
          </p:nvCxnSpPr>
          <p:spPr>
            <a:xfrm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3" name="Straight Arrow Connector 76"/>
            <p:cNvCxnSpPr>
              <a:cxnSpLocks noChangeAspect="1"/>
              <a:stCxn id="43017" idx="0"/>
              <a:endCxn id="43029" idx="4"/>
            </p:cNvCxnSpPr>
            <p:nvPr/>
          </p:nvCxnSpPr>
          <p:spPr>
            <a:xfrm flipV="1">
              <a:off x="2094"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4" name="Straight Arrow Connector 77"/>
            <p:cNvCxnSpPr>
              <a:cxnSpLocks noChangeAspect="1"/>
              <a:stCxn id="43016" idx="6"/>
              <a:endCxn id="43030" idx="2"/>
            </p:cNvCxnSpPr>
            <p:nvPr/>
          </p:nvCxnSpPr>
          <p:spPr>
            <a:xfrm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5" name="Straight Arrow Connector 78"/>
            <p:cNvCxnSpPr>
              <a:cxnSpLocks noChangeAspect="1"/>
              <a:stCxn id="43017" idx="1"/>
              <a:endCxn id="43028" idx="5"/>
            </p:cNvCxnSpPr>
            <p:nvPr/>
          </p:nvCxnSpPr>
          <p:spPr>
            <a:xfrm flipH="1" flipV="1">
              <a:off x="813" y="1972"/>
              <a:ext cx="989" cy="1069"/>
            </a:xfrm>
            <a:prstGeom prst="straightConnector1">
              <a:avLst/>
            </a:prstGeom>
            <a:ln w="25400" cap="flat" cmpd="sng">
              <a:solidFill>
                <a:srgbClr val="000000"/>
              </a:solidFill>
              <a:prstDash val="solid"/>
              <a:miter/>
              <a:headEnd type="none" w="med" len="med"/>
              <a:tailEnd type="arrow" w="med" len="med"/>
            </a:ln>
          </p:spPr>
        </p:cxnSp>
        <p:cxnSp>
          <p:nvCxnSpPr>
            <p:cNvPr id="43036" name="Straight Arrow Connector 79"/>
            <p:cNvCxnSpPr>
              <a:cxnSpLocks noChangeAspect="1"/>
              <a:stCxn id="43018" idx="2"/>
              <a:endCxn id="43028" idx="6"/>
            </p:cNvCxnSpPr>
            <p:nvPr/>
          </p:nvCxnSpPr>
          <p:spPr>
            <a:xfrm flipH="1" flipV="1">
              <a:off x="934" y="1680"/>
              <a:ext cx="2293" cy="1653"/>
            </a:xfrm>
            <a:prstGeom prst="straightConnector1">
              <a:avLst/>
            </a:prstGeom>
            <a:ln w="25400" cap="flat" cmpd="sng">
              <a:solidFill>
                <a:srgbClr val="000000"/>
              </a:solidFill>
              <a:prstDash val="solid"/>
              <a:miter/>
              <a:headEnd type="none" w="med" len="med"/>
              <a:tailEnd type="arrow" w="med" len="med"/>
            </a:ln>
          </p:spPr>
        </p:cxnSp>
        <p:cxnSp>
          <p:nvCxnSpPr>
            <p:cNvPr id="43037" name="Straight Arrow Connector 80"/>
            <p:cNvCxnSpPr>
              <a:cxnSpLocks noChangeAspect="1"/>
              <a:stCxn id="43018" idx="1"/>
              <a:endCxn id="43029" idx="5"/>
            </p:cNvCxnSpPr>
            <p:nvPr/>
          </p:nvCxnSpPr>
          <p:spPr>
            <a:xfrm flipH="1" flipV="1">
              <a:off x="2387" y="1972"/>
              <a:ext cx="962" cy="1069"/>
            </a:xfrm>
            <a:prstGeom prst="straightConnector1">
              <a:avLst/>
            </a:prstGeom>
            <a:ln w="25400" cap="flat" cmpd="sng">
              <a:solidFill>
                <a:srgbClr val="000000"/>
              </a:solidFill>
              <a:prstDash val="solid"/>
              <a:miter/>
              <a:headEnd type="none" w="med" len="med"/>
              <a:tailEnd type="arrow" w="med" len="med"/>
            </a:ln>
          </p:spPr>
        </p:cxnSp>
        <p:cxnSp>
          <p:nvCxnSpPr>
            <p:cNvPr id="43038" name="Straight Arrow Connector 81"/>
            <p:cNvCxnSpPr>
              <a:cxnSpLocks noChangeAspect="1"/>
              <a:stCxn id="43018" idx="0"/>
              <a:endCxn id="43030" idx="4"/>
            </p:cNvCxnSpPr>
            <p:nvPr/>
          </p:nvCxnSpPr>
          <p:spPr>
            <a:xfrm flipV="1">
              <a:off x="3641" y="2093"/>
              <a:ext cx="1" cy="827"/>
            </a:xfrm>
            <a:prstGeom prst="straightConnector1">
              <a:avLst/>
            </a:prstGeom>
            <a:ln w="25400" cap="flat" cmpd="sng">
              <a:solidFill>
                <a:srgbClr val="000000"/>
              </a:solidFill>
              <a:prstDash val="solid"/>
              <a:miter/>
              <a:headEnd type="none" w="med" len="med"/>
              <a:tailEnd type="arrow" w="med" len="med"/>
            </a:ln>
          </p:spPr>
        </p:cxnSp>
        <p:cxnSp>
          <p:nvCxnSpPr>
            <p:cNvPr id="43039" name="Straight Arrow Connector 82"/>
            <p:cNvCxnSpPr>
              <a:cxnSpLocks noChangeAspect="1"/>
              <a:stCxn id="43016" idx="0"/>
              <a:endCxn id="43028" idx="4"/>
            </p:cNvCxnSpPr>
            <p:nvPr/>
          </p:nvCxnSpPr>
          <p:spPr>
            <a:xfrm flipV="1">
              <a:off x="521" y="2093"/>
              <a:ext cx="1" cy="827"/>
            </a:xfrm>
            <a:prstGeom prst="straightConnector1">
              <a:avLst/>
            </a:prstGeom>
            <a:ln w="25400" cap="flat" cmpd="sng">
              <a:solidFill>
                <a:srgbClr val="000000"/>
              </a:solidFill>
              <a:prstDash val="solid"/>
              <a:miter/>
              <a:headEnd type="none" w="med" len="med"/>
              <a:tailEnd type="arrow" w="med" len="med"/>
            </a:ln>
          </p:spPr>
        </p:cxnSp>
        <p:sp>
          <p:nvSpPr>
            <p:cNvPr id="43040" name="Freeform 101"/>
            <p:cNvSpPr>
              <a:spLocks noChangeAspect="1"/>
            </p:cNvSpPr>
            <p:nvPr/>
          </p:nvSpPr>
          <p:spPr>
            <a:xfrm>
              <a:off x="18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1" name="Freeform 102"/>
            <p:cNvSpPr>
              <a:spLocks noChangeAspect="1"/>
            </p:cNvSpPr>
            <p:nvPr/>
          </p:nvSpPr>
          <p:spPr>
            <a:xfrm>
              <a:off x="3361" y="1422"/>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2" name="Freeform 103"/>
            <p:cNvSpPr>
              <a:spLocks noChangeAspect="1"/>
            </p:cNvSpPr>
            <p:nvPr/>
          </p:nvSpPr>
          <p:spPr>
            <a:xfrm>
              <a:off x="241" y="139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3" name="Freeform 104"/>
            <p:cNvSpPr>
              <a:spLocks noChangeAspect="1"/>
            </p:cNvSpPr>
            <p:nvPr/>
          </p:nvSpPr>
          <p:spPr>
            <a:xfrm>
              <a:off x="18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4" name="Freeform 105"/>
            <p:cNvSpPr>
              <a:spLocks noChangeAspect="1"/>
            </p:cNvSpPr>
            <p:nvPr/>
          </p:nvSpPr>
          <p:spPr>
            <a:xfrm>
              <a:off x="3414" y="3049"/>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5" name="Freeform 106"/>
            <p:cNvSpPr>
              <a:spLocks noChangeAspect="1"/>
            </p:cNvSpPr>
            <p:nvPr/>
          </p:nvSpPr>
          <p:spPr>
            <a:xfrm>
              <a:off x="241" y="3076"/>
              <a:ext cx="546" cy="534"/>
            </a:xfrm>
            <a:custGeom>
              <a:avLst/>
              <a:gdLst>
                <a:gd name="txL" fmla="*/ 0 w 440266"/>
                <a:gd name="txT" fmla="*/ 0 h 312196"/>
                <a:gd name="txR" fmla="*/ 440266 w 440266"/>
                <a:gd name="txB" fmla="*/ 312196 h 312196"/>
              </a:gdLst>
              <a:ahLst/>
              <a:cxnLst>
                <a:cxn ang="0">
                  <a:pos x="0" y="307308"/>
                </a:cxn>
                <a:cxn ang="0">
                  <a:pos x="67733" y="307308"/>
                </a:cxn>
                <a:cxn ang="0">
                  <a:pos x="186266" y="256508"/>
                </a:cxn>
                <a:cxn ang="0">
                  <a:pos x="237066" y="121042"/>
                </a:cxn>
                <a:cxn ang="0">
                  <a:pos x="287866" y="36375"/>
                </a:cxn>
                <a:cxn ang="0">
                  <a:pos x="389466" y="2508"/>
                </a:cxn>
                <a:cxn ang="0">
                  <a:pos x="440266" y="2508"/>
                </a:cxn>
              </a:cxnLst>
              <a:rect l="txL" t="txT" r="txR" b="txB"/>
              <a:pathLst>
                <a:path w="440266" h="312196">
                  <a:moveTo>
                    <a:pt x="0" y="307308"/>
                  </a:moveTo>
                  <a:cubicBezTo>
                    <a:pt x="18344" y="311541"/>
                    <a:pt x="36689" y="315775"/>
                    <a:pt x="67733" y="307308"/>
                  </a:cubicBezTo>
                  <a:cubicBezTo>
                    <a:pt x="98777" y="298841"/>
                    <a:pt x="158044" y="287552"/>
                    <a:pt x="186266" y="256508"/>
                  </a:cubicBezTo>
                  <a:cubicBezTo>
                    <a:pt x="214488" y="225464"/>
                    <a:pt x="220133" y="157731"/>
                    <a:pt x="237066" y="121042"/>
                  </a:cubicBezTo>
                  <a:cubicBezTo>
                    <a:pt x="253999" y="84353"/>
                    <a:pt x="262466" y="56131"/>
                    <a:pt x="287866" y="36375"/>
                  </a:cubicBezTo>
                  <a:cubicBezTo>
                    <a:pt x="313266" y="16619"/>
                    <a:pt x="364066" y="8152"/>
                    <a:pt x="389466" y="2508"/>
                  </a:cubicBezTo>
                  <a:cubicBezTo>
                    <a:pt x="414866" y="-3137"/>
                    <a:pt x="440266" y="2508"/>
                    <a:pt x="440266" y="2508"/>
                  </a:cubicBezTo>
                </a:path>
              </a:pathLst>
            </a:custGeom>
            <a:noFill/>
            <a:ln w="25400" cap="flat" cmpd="sng">
              <a:solidFill>
                <a:schemeClr val="accent1"/>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chemeClr val="tx1"/>
                </a:solidFill>
                <a:latin typeface="Arial" panose="020B0604020202020204" pitchFamily="34" charset="0"/>
                <a:ea typeface="Arial" panose="020B0604020202020204" pitchFamily="34" charset="0"/>
                <a:sym typeface="Arial" panose="020B0604020202020204" pitchFamily="34" charset="0"/>
              </a:endParaRPr>
            </a:p>
          </p:txBody>
        </p:sp>
        <p:sp>
          <p:nvSpPr>
            <p:cNvPr id="43046" name="Oval 108"/>
            <p:cNvSpPr>
              <a:spLocks noChangeAspect="1"/>
            </p:cNvSpPr>
            <p:nvPr/>
          </p:nvSpPr>
          <p:spPr>
            <a:xfrm>
              <a:off x="308" y="354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7" name="Oval 109"/>
            <p:cNvSpPr>
              <a:spLocks noChangeAspect="1"/>
            </p:cNvSpPr>
            <p:nvPr/>
          </p:nvSpPr>
          <p:spPr>
            <a:xfrm>
              <a:off x="2071" y="339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8" name="Oval 110"/>
            <p:cNvSpPr>
              <a:spLocks noChangeAspect="1"/>
            </p:cNvSpPr>
            <p:nvPr/>
          </p:nvSpPr>
          <p:spPr>
            <a:xfrm flipV="1">
              <a:off x="3701" y="3124"/>
              <a:ext cx="96"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49" name="Oval 111"/>
            <p:cNvSpPr>
              <a:spLocks noChangeAspect="1"/>
            </p:cNvSpPr>
            <p:nvPr/>
          </p:nvSpPr>
          <p:spPr>
            <a:xfrm>
              <a:off x="2101" y="155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0" name="Oval 113"/>
            <p:cNvSpPr>
              <a:spLocks noChangeAspect="1"/>
            </p:cNvSpPr>
            <p:nvPr/>
          </p:nvSpPr>
          <p:spPr>
            <a:xfrm>
              <a:off x="701" y="1366"/>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
          <p:nvSpPr>
            <p:cNvPr id="43051" name="Straight Connector 115"/>
            <p:cNvSpPr>
              <a:spLocks noChangeAspect="1"/>
            </p:cNvSpPr>
            <p:nvPr/>
          </p:nvSpPr>
          <p:spPr>
            <a:xfrm flipV="1">
              <a:off x="380" y="1366"/>
              <a:ext cx="658" cy="72"/>
            </a:xfrm>
            <a:prstGeom prst="line">
              <a:avLst/>
            </a:prstGeom>
            <a:ln w="9525" cap="flat" cmpd="sng">
              <a:solidFill>
                <a:srgbClr val="FF0000"/>
              </a:solidFill>
              <a:prstDash val="solid"/>
              <a:miter/>
              <a:headEnd type="none" w="med" len="med"/>
              <a:tailEnd type="none" w="med" len="med"/>
            </a:ln>
          </p:spPr>
        </p:sp>
        <p:sp>
          <p:nvSpPr>
            <p:cNvPr id="43052" name="Straight Connector 120"/>
            <p:cNvSpPr>
              <a:spLocks noChangeAspect="1"/>
            </p:cNvSpPr>
            <p:nvPr/>
          </p:nvSpPr>
          <p:spPr>
            <a:xfrm flipV="1">
              <a:off x="0" y="3556"/>
              <a:ext cx="658" cy="72"/>
            </a:xfrm>
            <a:prstGeom prst="line">
              <a:avLst/>
            </a:prstGeom>
            <a:ln w="9525" cap="flat" cmpd="sng">
              <a:solidFill>
                <a:srgbClr val="FF0000"/>
              </a:solidFill>
              <a:prstDash val="solid"/>
              <a:miter/>
              <a:headEnd type="none" w="med" len="med"/>
              <a:tailEnd type="none" w="med" len="med"/>
            </a:ln>
          </p:spPr>
        </p:sp>
        <p:sp>
          <p:nvSpPr>
            <p:cNvPr id="43053" name="Straight Connector 121"/>
            <p:cNvSpPr>
              <a:spLocks noChangeAspect="1"/>
            </p:cNvSpPr>
            <p:nvPr/>
          </p:nvSpPr>
          <p:spPr>
            <a:xfrm flipV="1">
              <a:off x="2071" y="1266"/>
              <a:ext cx="157" cy="580"/>
            </a:xfrm>
            <a:prstGeom prst="line">
              <a:avLst/>
            </a:prstGeom>
            <a:ln w="9525" cap="flat" cmpd="sng">
              <a:solidFill>
                <a:srgbClr val="FF0000"/>
              </a:solidFill>
              <a:prstDash val="solid"/>
              <a:miter/>
              <a:headEnd type="none" w="med" len="med"/>
              <a:tailEnd type="none" w="med" len="med"/>
            </a:ln>
          </p:spPr>
        </p:sp>
        <p:sp>
          <p:nvSpPr>
            <p:cNvPr id="43054" name="Straight Connector 124"/>
            <p:cNvSpPr>
              <a:spLocks noChangeAspect="1"/>
            </p:cNvSpPr>
            <p:nvPr/>
          </p:nvSpPr>
          <p:spPr>
            <a:xfrm flipV="1">
              <a:off x="3611" y="1326"/>
              <a:ext cx="72" cy="690"/>
            </a:xfrm>
            <a:prstGeom prst="line">
              <a:avLst/>
            </a:prstGeom>
            <a:ln w="9525" cap="flat" cmpd="sng">
              <a:solidFill>
                <a:srgbClr val="FF0000"/>
              </a:solidFill>
              <a:prstDash val="solid"/>
              <a:miter/>
              <a:headEnd type="none" w="med" len="med"/>
              <a:tailEnd type="none" w="med" len="med"/>
            </a:ln>
          </p:spPr>
        </p:sp>
        <p:sp>
          <p:nvSpPr>
            <p:cNvPr id="43055" name="Straight Connector 129"/>
            <p:cNvSpPr>
              <a:spLocks noChangeAspect="1"/>
            </p:cNvSpPr>
            <p:nvPr/>
          </p:nvSpPr>
          <p:spPr>
            <a:xfrm flipV="1">
              <a:off x="2001" y="3186"/>
              <a:ext cx="207" cy="530"/>
            </a:xfrm>
            <a:prstGeom prst="line">
              <a:avLst/>
            </a:prstGeom>
            <a:ln w="9525" cap="flat" cmpd="sng">
              <a:solidFill>
                <a:srgbClr val="FF0000"/>
              </a:solidFill>
              <a:prstDash val="solid"/>
              <a:miter/>
              <a:headEnd type="none" w="med" len="med"/>
              <a:tailEnd type="none" w="med" len="med"/>
            </a:ln>
          </p:spPr>
        </p:sp>
        <p:sp>
          <p:nvSpPr>
            <p:cNvPr id="43056" name="Straight Connector 131"/>
            <p:cNvSpPr>
              <a:spLocks noChangeAspect="1"/>
            </p:cNvSpPr>
            <p:nvPr/>
          </p:nvSpPr>
          <p:spPr>
            <a:xfrm flipV="1">
              <a:off x="3571" y="2920"/>
              <a:ext cx="353" cy="477"/>
            </a:xfrm>
            <a:prstGeom prst="line">
              <a:avLst/>
            </a:prstGeom>
            <a:ln w="9525" cap="flat" cmpd="sng">
              <a:solidFill>
                <a:srgbClr val="FF0000"/>
              </a:solidFill>
              <a:prstDash val="solid"/>
              <a:miter/>
              <a:headEnd type="none" w="med" len="med"/>
              <a:tailEnd type="none" w="med" len="med"/>
            </a:ln>
          </p:spPr>
        </p:sp>
        <p:cxnSp>
          <p:nvCxnSpPr>
            <p:cNvPr id="43057" name="Straight Arrow Connector 134"/>
            <p:cNvCxnSpPr>
              <a:cxnSpLocks noChangeAspect="1"/>
            </p:cNvCxnSpPr>
            <p:nvPr/>
          </p:nvCxnSpPr>
          <p:spPr>
            <a:xfrm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58" name="Straight Arrow Connector 135"/>
            <p:cNvCxnSpPr>
              <a:cxnSpLocks noChangeAspect="1"/>
            </p:cNvCxnSpPr>
            <p:nvPr/>
          </p:nvCxnSpPr>
          <p:spPr>
            <a:xfrm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59" name="Straight Arrow Connector 136"/>
            <p:cNvCxnSpPr>
              <a:cxnSpLocks noChangeAspect="1"/>
            </p:cNvCxnSpPr>
            <p:nvPr/>
          </p:nvCxnSpPr>
          <p:spPr>
            <a:xfrm flipV="1">
              <a:off x="2094"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0" name="Straight Arrow Connector 137"/>
            <p:cNvCxnSpPr>
              <a:cxnSpLocks noChangeAspect="1"/>
            </p:cNvCxnSpPr>
            <p:nvPr/>
          </p:nvCxnSpPr>
          <p:spPr>
            <a:xfrm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1" name="Straight Arrow Connector 138"/>
            <p:cNvCxnSpPr>
              <a:cxnSpLocks noChangeAspect="1"/>
            </p:cNvCxnSpPr>
            <p:nvPr/>
          </p:nvCxnSpPr>
          <p:spPr>
            <a:xfrm flipH="1" flipV="1">
              <a:off x="813" y="292"/>
              <a:ext cx="989" cy="1069"/>
            </a:xfrm>
            <a:prstGeom prst="straightConnector1">
              <a:avLst/>
            </a:prstGeom>
            <a:ln w="25400" cap="flat" cmpd="sng">
              <a:solidFill>
                <a:srgbClr val="000000"/>
              </a:solidFill>
              <a:prstDash val="solid"/>
              <a:miter/>
              <a:headEnd type="none" w="med" len="med"/>
              <a:tailEnd type="arrow" w="med" len="med"/>
            </a:ln>
          </p:spPr>
        </p:cxnSp>
        <p:cxnSp>
          <p:nvCxnSpPr>
            <p:cNvPr id="43062" name="Straight Arrow Connector 139"/>
            <p:cNvCxnSpPr>
              <a:cxnSpLocks noChangeAspect="1"/>
            </p:cNvCxnSpPr>
            <p:nvPr/>
          </p:nvCxnSpPr>
          <p:spPr>
            <a:xfrm flipH="1" flipV="1">
              <a:off x="934" y="0"/>
              <a:ext cx="2293" cy="1653"/>
            </a:xfrm>
            <a:prstGeom prst="straightConnector1">
              <a:avLst/>
            </a:prstGeom>
            <a:ln w="25400" cap="flat" cmpd="sng">
              <a:solidFill>
                <a:srgbClr val="000000"/>
              </a:solidFill>
              <a:prstDash val="solid"/>
              <a:miter/>
              <a:headEnd type="none" w="med" len="med"/>
              <a:tailEnd type="arrow" w="med" len="med"/>
            </a:ln>
          </p:spPr>
        </p:cxnSp>
        <p:cxnSp>
          <p:nvCxnSpPr>
            <p:cNvPr id="43063" name="Straight Arrow Connector 140"/>
            <p:cNvCxnSpPr>
              <a:cxnSpLocks noChangeAspect="1"/>
            </p:cNvCxnSpPr>
            <p:nvPr/>
          </p:nvCxnSpPr>
          <p:spPr>
            <a:xfrm flipH="1" flipV="1">
              <a:off x="2387" y="292"/>
              <a:ext cx="962" cy="1069"/>
            </a:xfrm>
            <a:prstGeom prst="straightConnector1">
              <a:avLst/>
            </a:prstGeom>
            <a:ln w="25400" cap="flat" cmpd="sng">
              <a:solidFill>
                <a:srgbClr val="000000"/>
              </a:solidFill>
              <a:prstDash val="solid"/>
              <a:miter/>
              <a:headEnd type="none" w="med" len="med"/>
              <a:tailEnd type="arrow" w="med" len="med"/>
            </a:ln>
          </p:spPr>
        </p:cxnSp>
        <p:cxnSp>
          <p:nvCxnSpPr>
            <p:cNvPr id="43064" name="Straight Arrow Connector 141"/>
            <p:cNvCxnSpPr>
              <a:cxnSpLocks noChangeAspect="1"/>
            </p:cNvCxnSpPr>
            <p:nvPr/>
          </p:nvCxnSpPr>
          <p:spPr>
            <a:xfrm flipV="1">
              <a:off x="3641" y="413"/>
              <a:ext cx="1" cy="827"/>
            </a:xfrm>
            <a:prstGeom prst="straightConnector1">
              <a:avLst/>
            </a:prstGeom>
            <a:ln w="25400" cap="flat" cmpd="sng">
              <a:solidFill>
                <a:srgbClr val="000000"/>
              </a:solidFill>
              <a:prstDash val="solid"/>
              <a:miter/>
              <a:headEnd type="none" w="med" len="med"/>
              <a:tailEnd type="arrow" w="med" len="med"/>
            </a:ln>
          </p:spPr>
        </p:cxnSp>
        <p:cxnSp>
          <p:nvCxnSpPr>
            <p:cNvPr id="43065" name="Straight Arrow Connector 142"/>
            <p:cNvCxnSpPr>
              <a:cxnSpLocks noChangeAspect="1"/>
            </p:cNvCxnSpPr>
            <p:nvPr/>
          </p:nvCxnSpPr>
          <p:spPr>
            <a:xfrm flipV="1">
              <a:off x="521" y="413"/>
              <a:ext cx="1" cy="827"/>
            </a:xfrm>
            <a:prstGeom prst="straightConnector1">
              <a:avLst/>
            </a:prstGeom>
            <a:ln w="25400" cap="flat" cmpd="sng">
              <a:solidFill>
                <a:srgbClr val="000000"/>
              </a:solidFill>
              <a:prstDash val="solid"/>
              <a:miter/>
              <a:headEnd type="none" w="med" len="med"/>
              <a:tailEnd type="arrow" w="med" len="med"/>
            </a:ln>
          </p:spPr>
        </p:cxnSp>
        <p:sp>
          <p:nvSpPr>
            <p:cNvPr id="43066" name="Oval 143"/>
            <p:cNvSpPr>
              <a:spLocks noChangeAspect="1"/>
            </p:cNvSpPr>
            <p:nvPr/>
          </p:nvSpPr>
          <p:spPr>
            <a:xfrm>
              <a:off x="3618" y="1663"/>
              <a:ext cx="72" cy="72"/>
            </a:xfrm>
            <a:prstGeom prst="ellipse">
              <a:avLst/>
            </a:prstGeom>
            <a:solidFill>
              <a:srgbClr val="FF0000">
                <a:alpha val="100000"/>
              </a:srgbClr>
            </a:solidFill>
            <a:ln w="9525" cap="flat" cmpd="sng">
              <a:solidFill>
                <a:srgbClr val="FF0000"/>
              </a:solidFill>
              <a:prstDash val="solid"/>
              <a:miter/>
              <a:headEnd type="none" w="med" len="med"/>
              <a:tailEnd type="none" w="med" len="med"/>
            </a:ln>
          </p:spPr>
          <p:txBody>
            <a:bodyPr vert="horz" wrap="square" lIns="90170" tIns="46990" rIns="90170" bIns="46990" anchor="ctr"/>
            <a:lstStyle/>
            <a:p>
              <a:pPr lvl="0" algn="ctr">
                <a:lnSpc>
                  <a:spcPct val="100000"/>
                </a:lnSpc>
              </a:pPr>
              <a:endParaRPr>
                <a:solidFill>
                  <a:srgbClr val="FF0000"/>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梯度的膨胀或消散</a:t>
            </a:r>
            <a:endParaRPr lang="zh-CN" altLang="en-US"/>
          </a:p>
        </p:txBody>
      </p:sp>
      <p:sp>
        <p:nvSpPr>
          <p:cNvPr id="3" name="内容占位符 2"/>
          <p:cNvSpPr>
            <a:spLocks noGrp="1"/>
          </p:cNvSpPr>
          <p:nvPr>
            <p:ph idx="1"/>
          </p:nvPr>
        </p:nvSpPr>
        <p:spPr/>
        <p:txBody>
          <a:bodyPr/>
          <a:lstStyle/>
          <a:p>
            <a:r>
              <a:rPr lang="zh-CN" altLang="en-US"/>
              <a:t>如果向后传播很多层，梯度</a:t>
            </a:r>
            <a:endParaRPr lang="zh-CN" altLang="en-US"/>
          </a:p>
          <a:p>
            <a:pPr lvl="1"/>
            <a:r>
              <a:rPr lang="zh-CN" altLang="en-US"/>
              <a:t>If the weights are  small, the gradients shrink exponentially.</a:t>
            </a:r>
            <a:endParaRPr lang="zh-CN" altLang="en-US"/>
          </a:p>
          <a:p>
            <a:pPr lvl="1"/>
            <a:r>
              <a:rPr lang="zh-CN" altLang="en-US"/>
              <a:t>If the weights are big, the gradients grow exponentially.</a:t>
            </a:r>
            <a:endParaRPr lang="zh-CN" altLang="en-US"/>
          </a:p>
          <a:p>
            <a:r>
              <a:rPr lang="zh-CN" altLang="en-US"/>
              <a:t>训练长序列 (100 time steps) RNN中，梯度很容易膨胀或消散</a:t>
            </a:r>
            <a:endParaRPr lang="zh-CN" altLang="en-US"/>
          </a:p>
          <a:p>
            <a:pPr lvl="1"/>
            <a:r>
              <a:rPr lang="zh-CN" altLang="en-US"/>
              <a:t>Avoid this by initializing the weights very carefully.</a:t>
            </a:r>
            <a:endParaRPr lang="zh-CN" altLang="en-US"/>
          </a:p>
          <a:p>
            <a:r>
              <a:rPr lang="zh-CN" altLang="en-US"/>
              <a:t>即使好的初始化，也难以检测当前目标输出对很多步之前的输入的依赖关系</a:t>
            </a:r>
            <a:endParaRPr lang="zh-CN" altLang="en-US"/>
          </a:p>
          <a:p>
            <a:pPr lvl="1"/>
            <a:r>
              <a:rPr lang="zh-CN" altLang="en-US"/>
              <a:t>So RNNs have difficulty dealing with long-range dependencies.</a:t>
            </a:r>
            <a:endParaRPr lang="zh-CN" altLang="en-US"/>
          </a:p>
          <a:p>
            <a:r>
              <a:rPr lang="zh-CN" altLang="en-US"/>
              <a:t>Long Short Term Memory</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RBM</a:t>
            </a:r>
            <a:endParaRPr lang="en-US" altLang="zh-CN"/>
          </a:p>
        </p:txBody>
      </p:sp>
      <p:sp>
        <p:nvSpPr>
          <p:cNvPr id="3" name="内容占位符 2"/>
          <p:cNvSpPr>
            <a:spLocks noGrp="1"/>
          </p:cNvSpPr>
          <p:nvPr>
            <p:ph idx="1"/>
          </p:nvPr>
        </p:nvSpPr>
        <p:spPr/>
        <p:txBody>
          <a:bodyPr/>
          <a:lstStyle/>
          <a:p>
            <a:r>
              <a:rPr lang="zh-CN" altLang="en-US" dirty="0">
                <a:ea typeface="宋体" panose="02010600030101010101" pitchFamily="2" charset="-122"/>
                <a:sym typeface="+mn-ea"/>
              </a:rPr>
              <a:t>学习目标：极大似然</a:t>
            </a:r>
            <a:endParaRPr lang="zh-CN" altLang="en-US"/>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r>
              <a:rPr lang="zh-CN" altLang="en-US" dirty="0">
                <a:ea typeface="宋体" panose="02010600030101010101" pitchFamily="2" charset="-122"/>
                <a:sym typeface="+mn-ea"/>
              </a:rPr>
              <a:t>能量函数   </a:t>
            </a:r>
            <a:r>
              <a:rPr lang="zh-CN" altLang="en-US" sz="2800" dirty="0">
                <a:ea typeface="宋体" panose="02010600030101010101" pitchFamily="2" charset="-122"/>
                <a:sym typeface="+mn-ea"/>
              </a:rPr>
              <a:t>E(v,h) = −v</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Wh − b</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v − a</a:t>
            </a:r>
            <a:r>
              <a:rPr lang="zh-CN" altLang="en-US" sz="2800" baseline="30000" dirty="0">
                <a:ea typeface="宋体" panose="02010600030101010101" pitchFamily="2" charset="-122"/>
                <a:sym typeface="+mn-ea"/>
              </a:rPr>
              <a:t>T</a:t>
            </a:r>
            <a:r>
              <a:rPr lang="zh-CN" altLang="en-US" sz="2800" dirty="0">
                <a:ea typeface="宋体" panose="02010600030101010101" pitchFamily="2" charset="-122"/>
                <a:sym typeface="+mn-ea"/>
              </a:rPr>
              <a:t>h</a:t>
            </a:r>
            <a:endParaRPr lang="zh-CN" altLang="en-US" sz="2800" dirty="0">
              <a:ea typeface="宋体" panose="02010600030101010101" pitchFamily="2" charset="-122"/>
              <a:sym typeface="+mn-ea"/>
            </a:endParaRPr>
          </a:p>
          <a:p>
            <a:r>
              <a:rPr lang="zh-CN" altLang="en-US" dirty="0">
                <a:ea typeface="宋体" panose="02010600030101010101" pitchFamily="2" charset="-122"/>
                <a:sym typeface="+mn-ea"/>
              </a:rPr>
              <a:t>波尔兹曼分布</a:t>
            </a:r>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dirty="0">
              <a:ea typeface="宋体" panose="02010600030101010101" pitchFamily="2" charset="-122"/>
              <a:sym typeface="+mn-ea"/>
            </a:endParaRPr>
          </a:p>
          <a:p>
            <a:endParaRPr lang="zh-CN" altLang="en-US"/>
          </a:p>
        </p:txBody>
      </p:sp>
      <p:graphicFrame>
        <p:nvGraphicFramePr>
          <p:cNvPr id="77827" name="Object 5">
            <a:hlinkClick r:id="" action="ppaction://ole?verb=0"/>
          </p:cNvPr>
          <p:cNvGraphicFramePr>
            <a:graphicFrameLocks noChangeAspect="1"/>
          </p:cNvGraphicFramePr>
          <p:nvPr/>
        </p:nvGraphicFramePr>
        <p:xfrm>
          <a:off x="1694180" y="2064385"/>
          <a:ext cx="2819400" cy="1019175"/>
        </p:xfrm>
        <a:graphic>
          <a:graphicData uri="http://schemas.openxmlformats.org/presentationml/2006/ole">
            <mc:AlternateContent xmlns:mc="http://schemas.openxmlformats.org/markup-compatibility/2006">
              <mc:Choice xmlns:v="urn:schemas-microsoft-com:vml" Requires="v">
                <p:oleObj spid="_x0000_s5122" name="" r:id="rId1" imgW="1194435" imgH="431800" progId="Equation.KSEE3">
                  <p:embed/>
                </p:oleObj>
              </mc:Choice>
              <mc:Fallback>
                <p:oleObj name="" r:id="rId1" imgW="1194435" imgH="431800" progId="Equation.KSEE3">
                  <p:embed/>
                  <p:pic>
                    <p:nvPicPr>
                      <p:cNvPr id="0" name="图片 3089"/>
                      <p:cNvPicPr/>
                      <p:nvPr/>
                    </p:nvPicPr>
                    <p:blipFill>
                      <a:blip r:embed="rId2"/>
                      <a:stretch>
                        <a:fillRect/>
                      </a:stretch>
                    </p:blipFill>
                    <p:spPr>
                      <a:xfrm>
                        <a:off x="1694180" y="2064385"/>
                        <a:ext cx="2819400" cy="1019175"/>
                      </a:xfrm>
                      <a:prstGeom prst="rect">
                        <a:avLst/>
                      </a:prstGeom>
                      <a:noFill/>
                      <a:ln w="38100">
                        <a:noFill/>
                        <a:miter/>
                      </a:ln>
                    </p:spPr>
                  </p:pic>
                </p:oleObj>
              </mc:Fallback>
            </mc:AlternateContent>
          </a:graphicData>
        </a:graphic>
      </p:graphicFrame>
      <p:pic>
        <p:nvPicPr>
          <p:cNvPr id="77828" name="Picture 6"/>
          <p:cNvPicPr>
            <a:picLocks noChangeAspect="1"/>
          </p:cNvPicPr>
          <p:nvPr/>
        </p:nvPicPr>
        <p:blipFill>
          <a:blip r:embed="rId3"/>
          <a:stretch>
            <a:fillRect/>
          </a:stretch>
        </p:blipFill>
        <p:spPr>
          <a:xfrm>
            <a:off x="6527800" y="1556385"/>
            <a:ext cx="5257800" cy="3063875"/>
          </a:xfrm>
          <a:prstGeom prst="rect">
            <a:avLst/>
          </a:prstGeom>
          <a:noFill/>
          <a:ln w="9525">
            <a:noFill/>
          </a:ln>
        </p:spPr>
      </p:pic>
      <p:pic>
        <p:nvPicPr>
          <p:cNvPr id="75782" name="Picture 8"/>
          <p:cNvPicPr>
            <a:picLocks noChangeAspect="1"/>
          </p:cNvPicPr>
          <p:nvPr/>
        </p:nvPicPr>
        <p:blipFill>
          <a:blip r:embed="rId4"/>
          <a:stretch>
            <a:fillRect/>
          </a:stretch>
        </p:blipFill>
        <p:spPr>
          <a:xfrm>
            <a:off x="1062355" y="5081270"/>
            <a:ext cx="8624888" cy="876300"/>
          </a:xfrm>
          <a:prstGeom prst="rect">
            <a:avLst/>
          </a:prstGeom>
          <a:noFill/>
          <a:ln w="9525">
            <a:noFill/>
          </a:ln>
        </p:spPr>
      </p:pic>
      <p:pic>
        <p:nvPicPr>
          <p:cNvPr id="78849" name="Picture 2"/>
          <p:cNvPicPr>
            <a:picLocks noChangeAspect="1"/>
          </p:cNvPicPr>
          <p:nvPr/>
        </p:nvPicPr>
        <p:blipFill>
          <a:blip r:embed="rId5"/>
          <a:stretch>
            <a:fillRect/>
          </a:stretch>
        </p:blipFill>
        <p:spPr>
          <a:xfrm>
            <a:off x="4704080" y="2316480"/>
            <a:ext cx="7391400" cy="40846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Long Short Term Memory</a:t>
            </a:r>
            <a:r>
              <a:rPr lang="zh-CN" altLang="en-US" dirty="0">
                <a:ea typeface="宋体" panose="02010600030101010101" pitchFamily="2" charset="-122"/>
                <a:sym typeface="+mn-ea"/>
              </a:rPr>
              <a:t>, LSTM</a:t>
            </a:r>
            <a:endParaRPr lang="zh-CN" altLang="en-US"/>
          </a:p>
        </p:txBody>
      </p:sp>
      <p:sp>
        <p:nvSpPr>
          <p:cNvPr id="3" name="内容占位符 2"/>
          <p:cNvSpPr>
            <a:spLocks noGrp="1"/>
          </p:cNvSpPr>
          <p:nvPr>
            <p:ph idx="1"/>
          </p:nvPr>
        </p:nvSpPr>
        <p:spPr/>
        <p:txBody>
          <a:bodyPr/>
          <a:lstStyle/>
          <a:p>
            <a:r>
              <a:rPr lang="zh-CN" altLang="en-US"/>
              <a:t>解决了RNN长期(like hundreds of time steps)记忆的问题</a:t>
            </a:r>
            <a:endParaRPr lang="zh-CN" altLang="en-US"/>
          </a:p>
          <a:p>
            <a:pPr lvl="1"/>
            <a:r>
              <a:rPr lang="zh-CN" altLang="en-US"/>
              <a:t>Hochreiter &amp; Schmidhuber (1997)</a:t>
            </a:r>
            <a:endParaRPr lang="zh-CN" altLang="en-US"/>
          </a:p>
          <a:p>
            <a:endParaRPr lang="zh-CN" altLang="en-US"/>
          </a:p>
          <a:p>
            <a:r>
              <a:rPr lang="zh-CN" altLang="en-US"/>
              <a:t>LSTM是一个存储单元，使用logistic和linear单元执行乘法运算</a:t>
            </a:r>
            <a:endParaRPr lang="zh-CN" altLang="en-US"/>
          </a:p>
          <a:p>
            <a:pPr lvl="1"/>
            <a:r>
              <a:rPr lang="zh-CN" altLang="en-US"/>
              <a:t>Information gets into the cell whenever its “write” gate is on.</a:t>
            </a:r>
            <a:endParaRPr lang="zh-CN" altLang="en-US"/>
          </a:p>
          <a:p>
            <a:pPr lvl="1"/>
            <a:r>
              <a:rPr lang="zh-CN" altLang="en-US"/>
              <a:t>Information stays in the cell so long as its “keep/forget” gate is on.</a:t>
            </a:r>
            <a:endParaRPr lang="zh-CN" altLang="en-US"/>
          </a:p>
          <a:p>
            <a:pPr lvl="1"/>
            <a:r>
              <a:rPr lang="zh-CN" altLang="en-US"/>
              <a:t>Information can be read from the cell by turning on its “read” gate.</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a typeface="宋体" panose="02010600030101010101" pitchFamily="2" charset="-122"/>
                <a:sym typeface="+mn-ea"/>
              </a:rPr>
              <a:t>记忆单元</a:t>
            </a:r>
            <a:r>
              <a:rPr lang="en-US" altLang="zh-CN">
                <a:ea typeface="宋体" panose="02010600030101010101" pitchFamily="2" charset="-122"/>
                <a:sym typeface="+mn-ea"/>
              </a:rPr>
              <a:t>(Memory Cell)</a:t>
            </a:r>
            <a:endParaRPr lang="zh-CN" altLang="en-US"/>
          </a:p>
        </p:txBody>
      </p:sp>
      <p:sp>
        <p:nvSpPr>
          <p:cNvPr id="3" name="内容占位符 2"/>
          <p:cNvSpPr>
            <a:spLocks noGrp="1"/>
          </p:cNvSpPr>
          <p:nvPr>
            <p:ph idx="1"/>
          </p:nvPr>
        </p:nvSpPr>
        <p:spPr>
          <a:xfrm>
            <a:off x="406400" y="1379855"/>
            <a:ext cx="5986780" cy="4729480"/>
          </a:xfrm>
        </p:spPr>
        <p:txBody>
          <a:bodyPr/>
          <a:p>
            <a:pPr algn="l" defTabSz="457200" fontAlgn="auto">
              <a:spcAft>
                <a:spcPts val="0"/>
              </a:spcAft>
              <a:buClrTx/>
              <a:buSzTx/>
              <a:buFont typeface="Arial" panose="020B0604020202020204"/>
              <a:buChar char="•"/>
              <a:defRPr/>
            </a:pPr>
            <a:r>
              <a:rPr lang="en-US" sz="2800" noProof="0" dirty="0">
                <a:ln>
                  <a:noFill/>
                </a:ln>
                <a:solidFill>
                  <a:schemeClr val="tx1"/>
                </a:solidFill>
                <a:effectLst/>
                <a:uLnTx/>
                <a:uFillTx/>
                <a:latin typeface="Arial" panose="020B0604020202020204"/>
                <a:cs typeface="Arial" panose="020B0604020202020204"/>
                <a:sym typeface="+mn-ea"/>
              </a:rPr>
              <a:t>T</a:t>
            </a:r>
            <a:r>
              <a:rPr lang="en-US" sz="2800" noProof="0" dirty="0" smtClean="0">
                <a:ln>
                  <a:noFill/>
                </a:ln>
                <a:solidFill>
                  <a:schemeClr val="tx1"/>
                </a:solidFill>
                <a:effectLst/>
                <a:uLnTx/>
                <a:uFillTx/>
                <a:latin typeface="Arial" panose="020B0604020202020204"/>
                <a:cs typeface="Arial" panose="020B0604020202020204"/>
                <a:sym typeface="+mn-ea"/>
              </a:rPr>
              <a:t>o preserve information for a long time in the activities of an RNN</a:t>
            </a:r>
            <a:endParaRPr kumimoji="0" lang="en-US" sz="2800" b="0" i="0" u="none" strike="noStrike" kern="1200" cap="none" spc="0" normalizeH="0" baseline="0" noProof="0" dirty="0" smtClean="0">
              <a:ln>
                <a:noFill/>
              </a:ln>
              <a:solidFill>
                <a:schemeClr val="tx1"/>
              </a:solidFill>
              <a:effectLst/>
              <a:uLnTx/>
              <a:uFillTx/>
              <a:latin typeface="Arial" panose="020B0604020202020204"/>
              <a:ea typeface="+mn-ea"/>
              <a:cs typeface="Arial" panose="020B0604020202020204"/>
              <a:sym typeface="+mn-ea"/>
            </a:endParaRPr>
          </a:p>
          <a:p>
            <a:pPr lvl="1" algn="l" defTabSz="457200" fontAlgn="auto">
              <a:spcAft>
                <a:spcPts val="0"/>
              </a:spcAft>
              <a:buClrTx/>
              <a:buSzTx/>
              <a:buFont typeface="Arial" panose="020B0604020202020204"/>
              <a:buChar char="–"/>
              <a:defRPr/>
            </a:pPr>
            <a:r>
              <a:rPr lang="en-US" sz="2400" noProof="0" dirty="0" smtClean="0">
                <a:ln>
                  <a:noFill/>
                </a:ln>
                <a:solidFill>
                  <a:srgbClr val="008000"/>
                </a:solidFill>
                <a:effectLst/>
                <a:uLnTx/>
                <a:uFillTx/>
                <a:latin typeface="Arial" panose="020B0604020202020204"/>
                <a:cs typeface="Arial" panose="020B0604020202020204"/>
                <a:sym typeface="+mn-ea"/>
              </a:rPr>
              <a:t>A linear unit that has a self-link with a weight of 1 will maintain its state.</a:t>
            </a:r>
            <a:endParaRPr kumimoji="0" lang="en-US" sz="2000" b="0" i="0" u="none" strike="noStrike" kern="1200" cap="none" spc="0" normalizeH="0" baseline="0" noProof="0" dirty="0" smtClean="0">
              <a:ln>
                <a:noFill/>
              </a:ln>
              <a:solidFill>
                <a:srgbClr val="008000"/>
              </a:solidFill>
              <a:effectLst/>
              <a:uLnTx/>
              <a:uFillTx/>
              <a:latin typeface="Arial" panose="020B0604020202020204"/>
              <a:ea typeface="+mn-ea"/>
              <a:cs typeface="Arial" panose="020B0604020202020204"/>
              <a:sym typeface="+mn-ea"/>
            </a:endParaRPr>
          </a:p>
          <a:p>
            <a:pPr lvl="1" algn="l" defTabSz="457200" fontAlgn="auto">
              <a:spcAft>
                <a:spcPts val="0"/>
              </a:spcAft>
              <a:buClrTx/>
              <a:buSzTx/>
              <a:buFont typeface="Arial" panose="020B0604020202020204"/>
              <a:buChar char="–"/>
              <a:defRPr/>
            </a:pPr>
            <a:r>
              <a:rPr lang="en-US" sz="2400" noProof="0" dirty="0" smtClean="0">
                <a:ln>
                  <a:noFill/>
                </a:ln>
                <a:solidFill>
                  <a:srgbClr val="008000"/>
                </a:solidFill>
                <a:effectLst/>
                <a:uLnTx/>
                <a:uFillTx/>
                <a:latin typeface="Arial" panose="020B0604020202020204"/>
                <a:cs typeface="Arial" panose="020B0604020202020204"/>
                <a:sym typeface="+mn-ea"/>
              </a:rPr>
              <a:t>Information is stored in the cell by activating its write gate. </a:t>
            </a:r>
            <a:endParaRPr kumimoji="0" lang="en-US" sz="2000" b="0" i="0" u="none" strike="noStrike" kern="1200" cap="none" spc="0" normalizeH="0" baseline="0" noProof="0" dirty="0" smtClean="0">
              <a:ln>
                <a:noFill/>
              </a:ln>
              <a:solidFill>
                <a:srgbClr val="008000"/>
              </a:solidFill>
              <a:effectLst/>
              <a:uLnTx/>
              <a:uFillTx/>
              <a:latin typeface="Arial" panose="020B0604020202020204"/>
              <a:ea typeface="+mn-ea"/>
              <a:cs typeface="Arial" panose="020B0604020202020204"/>
              <a:sym typeface="+mn-ea"/>
            </a:endParaRPr>
          </a:p>
          <a:p>
            <a:pPr lvl="1" algn="l" defTabSz="457200" fontAlgn="auto">
              <a:spcAft>
                <a:spcPts val="0"/>
              </a:spcAft>
              <a:buClrTx/>
              <a:buSzTx/>
              <a:buFont typeface="Arial" panose="020B0604020202020204"/>
              <a:buChar char="–"/>
              <a:defRPr/>
            </a:pPr>
            <a:r>
              <a:rPr lang="en-US" sz="2400" noProof="0" dirty="0" smtClean="0">
                <a:ln>
                  <a:noFill/>
                </a:ln>
                <a:solidFill>
                  <a:srgbClr val="008000"/>
                </a:solidFill>
                <a:effectLst/>
                <a:uLnTx/>
                <a:uFillTx/>
                <a:latin typeface="Arial" panose="020B0604020202020204"/>
                <a:cs typeface="Arial" panose="020B0604020202020204"/>
                <a:sym typeface="+mn-ea"/>
              </a:rPr>
              <a:t>Information is retrieved by activating the read gate.</a:t>
            </a:r>
            <a:endParaRPr kumimoji="0" lang="en-US" sz="2000" b="0" i="0" u="none" strike="noStrike" kern="1200" cap="none" spc="0" normalizeH="0" baseline="0" noProof="0" dirty="0" smtClean="0">
              <a:ln>
                <a:noFill/>
              </a:ln>
              <a:solidFill>
                <a:srgbClr val="008000"/>
              </a:solidFill>
              <a:effectLst/>
              <a:uLnTx/>
              <a:uFillTx/>
              <a:latin typeface="Arial" panose="020B0604020202020204"/>
              <a:ea typeface="+mn-ea"/>
              <a:cs typeface="Arial" panose="020B0604020202020204"/>
              <a:sym typeface="+mn-ea"/>
            </a:endParaRPr>
          </a:p>
          <a:p>
            <a:pPr lvl="1" algn="l" defTabSz="457200" fontAlgn="auto">
              <a:spcAft>
                <a:spcPts val="0"/>
              </a:spcAft>
              <a:buClrTx/>
              <a:buSzTx/>
              <a:buFont typeface="Arial" panose="020B0604020202020204"/>
              <a:buChar char="–"/>
              <a:defRPr/>
            </a:pPr>
            <a:r>
              <a:rPr lang="en-US" sz="2400" noProof="0" dirty="0" smtClean="0">
                <a:ln>
                  <a:noFill/>
                </a:ln>
                <a:solidFill>
                  <a:srgbClr val="008000"/>
                </a:solidFill>
                <a:effectLst/>
                <a:uLnTx/>
                <a:uFillTx/>
                <a:latin typeface="Arial" panose="020B0604020202020204"/>
                <a:cs typeface="Arial" panose="020B0604020202020204"/>
                <a:sym typeface="+mn-ea"/>
              </a:rPr>
              <a:t>We can </a:t>
            </a:r>
            <a:r>
              <a:rPr lang="en-US" sz="2400" noProof="0" dirty="0" err="1" smtClean="0">
                <a:ln>
                  <a:noFill/>
                </a:ln>
                <a:solidFill>
                  <a:srgbClr val="008000"/>
                </a:solidFill>
                <a:effectLst/>
                <a:uLnTx/>
                <a:uFillTx/>
                <a:latin typeface="Arial" panose="020B0604020202020204"/>
                <a:cs typeface="Arial" panose="020B0604020202020204"/>
                <a:sym typeface="+mn-ea"/>
              </a:rPr>
              <a:t>backpropagate</a:t>
            </a:r>
            <a:r>
              <a:rPr lang="en-US" sz="2400" noProof="0" dirty="0" smtClean="0">
                <a:ln>
                  <a:noFill/>
                </a:ln>
                <a:solidFill>
                  <a:srgbClr val="008000"/>
                </a:solidFill>
                <a:effectLst/>
                <a:uLnTx/>
                <a:uFillTx/>
                <a:latin typeface="Arial" panose="020B0604020202020204"/>
                <a:cs typeface="Arial" panose="020B0604020202020204"/>
                <a:sym typeface="+mn-ea"/>
              </a:rPr>
              <a:t> through this circuit because logistics are have nice derivatives.</a:t>
            </a:r>
            <a:endParaRPr lang="en-US" altLang="en-US" sz="2400" noProof="0" dirty="0" smtClean="0">
              <a:ln>
                <a:noFill/>
              </a:ln>
              <a:solidFill>
                <a:srgbClr val="008000"/>
              </a:solidFill>
              <a:effectLst/>
              <a:uLnTx/>
              <a:uFillTx/>
              <a:latin typeface="Arial" panose="020B0604020202020204"/>
              <a:cs typeface="Arial" panose="020B0604020202020204"/>
              <a:sym typeface="+mn-ea"/>
            </a:endParaRPr>
          </a:p>
        </p:txBody>
      </p:sp>
      <p:sp>
        <p:nvSpPr>
          <p:cNvPr id="74" name="Oval 4"/>
          <p:cNvSpPr/>
          <p:nvPr/>
        </p:nvSpPr>
        <p:spPr>
          <a:xfrm>
            <a:off x="8849784" y="3191511"/>
            <a:ext cx="1174749" cy="1107016"/>
          </a:xfrm>
          <a:prstGeom prst="ellipse">
            <a:avLst/>
          </a:prstGeom>
          <a:solidFill>
            <a:srgbClr val="EEECE1"/>
          </a:solidFill>
          <a:ln w="9525" cap="flat" cmpd="sng">
            <a:solidFill>
              <a:schemeClr val="tx1"/>
            </a:solidFill>
            <a:prstDash val="solid"/>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cxnSp>
        <p:nvCxnSpPr>
          <p:cNvPr id="75" name="Straight Arrow Connector 6"/>
          <p:cNvCxnSpPr>
            <a:endCxn id="74" idx="3"/>
          </p:cNvCxnSpPr>
          <p:nvPr/>
        </p:nvCxnSpPr>
        <p:spPr>
          <a:xfrm flipV="1">
            <a:off x="8433647" y="4211744"/>
            <a:ext cx="588433" cy="1246716"/>
          </a:xfrm>
          <a:prstGeom prst="straightConnector1">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cxnSp>
        <p:nvCxnSpPr>
          <p:cNvPr id="76" name="Straight Arrow Connector 7"/>
          <p:cNvCxnSpPr>
            <a:stCxn id="74" idx="5"/>
          </p:cNvCxnSpPr>
          <p:nvPr/>
        </p:nvCxnSpPr>
        <p:spPr>
          <a:xfrm>
            <a:off x="9852449" y="4211744"/>
            <a:ext cx="510116" cy="1246716"/>
          </a:xfrm>
          <a:prstGeom prst="straightConnector1">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sp>
        <p:nvSpPr>
          <p:cNvPr id="77" name="TextBox 11"/>
          <p:cNvSpPr txBox="1"/>
          <p:nvPr/>
        </p:nvSpPr>
        <p:spPr>
          <a:xfrm>
            <a:off x="9853084" y="5382260"/>
            <a:ext cx="2023533" cy="911860"/>
          </a:xfrm>
          <a:prstGeom prst="rect">
            <a:avLst/>
          </a:prstGeom>
          <a:solidFill>
            <a:srgbClr val="EEECE1"/>
          </a:solidFill>
          <a:ln w="9525" cap="flat" cmpd="sng">
            <a:solidFill>
              <a:srgbClr val="000000"/>
            </a:solidFill>
            <a:prstDash val="solid"/>
            <a:miter/>
            <a:headEnd type="none" w="med" len="med"/>
            <a:tailEnd type="none" w="med" len="med"/>
          </a:ln>
        </p:spPr>
        <p:txBody>
          <a:bodyPr>
            <a:spAutoFit/>
          </a:bodyPr>
          <a:p>
            <a:r>
              <a:rPr lang="en-US" altLang="zh-CN" sz="2665">
                <a:latin typeface="Arial" panose="020B0604020202020204" pitchFamily="34" charset="0"/>
                <a:cs typeface="Arial" panose="020B0604020202020204" pitchFamily="34" charset="0"/>
              </a:rPr>
              <a:t>output to rest of RNN</a:t>
            </a:r>
            <a:endParaRPr lang="en-US" altLang="zh-CN" sz="2665">
              <a:latin typeface="Arial" panose="020B0604020202020204" pitchFamily="34" charset="0"/>
              <a:ea typeface="Arial" panose="020B0604020202020204" pitchFamily="34" charset="0"/>
            </a:endParaRPr>
          </a:p>
        </p:txBody>
      </p:sp>
      <p:sp>
        <p:nvSpPr>
          <p:cNvPr id="78" name="TextBox 12"/>
          <p:cNvSpPr txBox="1"/>
          <p:nvPr/>
        </p:nvSpPr>
        <p:spPr>
          <a:xfrm>
            <a:off x="7188200" y="5405544"/>
            <a:ext cx="2023533" cy="911860"/>
          </a:xfrm>
          <a:prstGeom prst="rect">
            <a:avLst/>
          </a:prstGeom>
          <a:solidFill>
            <a:srgbClr val="EEECE1"/>
          </a:solidFill>
          <a:ln w="9525" cap="flat" cmpd="sng">
            <a:solidFill>
              <a:schemeClr val="tx1"/>
            </a:solidFill>
            <a:prstDash val="solid"/>
            <a:miter/>
            <a:headEnd type="none" w="med" len="med"/>
            <a:tailEnd type="none" w="med" len="med"/>
          </a:ln>
        </p:spPr>
        <p:txBody>
          <a:bodyPr>
            <a:spAutoFit/>
          </a:bodyPr>
          <a:p>
            <a:r>
              <a:rPr lang="en-US" altLang="zh-CN" sz="2665">
                <a:latin typeface="Arial" panose="020B0604020202020204" pitchFamily="34" charset="0"/>
                <a:cs typeface="Arial" panose="020B0604020202020204" pitchFamily="34" charset="0"/>
              </a:rPr>
              <a:t>input from rest of RNN</a:t>
            </a:r>
            <a:endParaRPr lang="en-US" altLang="zh-CN" sz="2665">
              <a:latin typeface="Arial" panose="020B0604020202020204" pitchFamily="34" charset="0"/>
              <a:ea typeface="Arial" panose="020B0604020202020204" pitchFamily="34" charset="0"/>
            </a:endParaRPr>
          </a:p>
        </p:txBody>
      </p:sp>
      <p:sp>
        <p:nvSpPr>
          <p:cNvPr id="79" name="Oval 13"/>
          <p:cNvSpPr/>
          <p:nvPr/>
        </p:nvSpPr>
        <p:spPr>
          <a:xfrm>
            <a:off x="10720917" y="4038177"/>
            <a:ext cx="1174749" cy="1107016"/>
          </a:xfrm>
          <a:prstGeom prst="ellipse">
            <a:avLst/>
          </a:prstGeom>
          <a:solidFill>
            <a:srgbClr val="EEECE1"/>
          </a:solidFill>
          <a:ln w="9525" cap="flat" cmpd="sng">
            <a:solidFill>
              <a:schemeClr val="tx1"/>
            </a:solidFill>
            <a:prstDash val="solid"/>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sp>
        <p:nvSpPr>
          <p:cNvPr id="80" name="Oval 14"/>
          <p:cNvSpPr/>
          <p:nvPr/>
        </p:nvSpPr>
        <p:spPr>
          <a:xfrm>
            <a:off x="6877051" y="4036060"/>
            <a:ext cx="1174749" cy="1107017"/>
          </a:xfrm>
          <a:prstGeom prst="ellipse">
            <a:avLst/>
          </a:prstGeom>
          <a:solidFill>
            <a:srgbClr val="EEECE1"/>
          </a:solidFill>
          <a:ln w="9525" cap="flat" cmpd="sng">
            <a:solidFill>
              <a:schemeClr val="tx1"/>
            </a:solidFill>
            <a:prstDash val="solid"/>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sp>
        <p:nvSpPr>
          <p:cNvPr id="81" name="TextBox 18"/>
          <p:cNvSpPr txBox="1"/>
          <p:nvPr/>
        </p:nvSpPr>
        <p:spPr>
          <a:xfrm>
            <a:off x="10864851" y="4097444"/>
            <a:ext cx="1371600" cy="911860"/>
          </a:xfrm>
          <a:prstGeom prst="rect">
            <a:avLst/>
          </a:prstGeom>
          <a:noFill/>
          <a:ln w="9525">
            <a:noFill/>
          </a:ln>
        </p:spPr>
        <p:txBody>
          <a:bodyPr>
            <a:spAutoFit/>
          </a:bodyPr>
          <a:p>
            <a:r>
              <a:rPr lang="en-US" altLang="zh-CN" sz="2665">
                <a:latin typeface="Arial" panose="020B0604020202020204" pitchFamily="34" charset="0"/>
                <a:cs typeface="Arial" panose="020B0604020202020204" pitchFamily="34" charset="0"/>
              </a:rPr>
              <a:t>read gate</a:t>
            </a:r>
            <a:endParaRPr lang="en-US" altLang="zh-CN" sz="2665">
              <a:latin typeface="Arial" panose="020B0604020202020204" pitchFamily="34" charset="0"/>
              <a:ea typeface="Arial" panose="020B0604020202020204" pitchFamily="34" charset="0"/>
            </a:endParaRPr>
          </a:p>
        </p:txBody>
      </p:sp>
      <p:sp>
        <p:nvSpPr>
          <p:cNvPr id="82" name="TextBox 19"/>
          <p:cNvSpPr txBox="1"/>
          <p:nvPr/>
        </p:nvSpPr>
        <p:spPr>
          <a:xfrm>
            <a:off x="7020984" y="4069927"/>
            <a:ext cx="1166283" cy="911860"/>
          </a:xfrm>
          <a:prstGeom prst="rect">
            <a:avLst/>
          </a:prstGeom>
          <a:noFill/>
          <a:ln w="9525">
            <a:noFill/>
          </a:ln>
        </p:spPr>
        <p:txBody>
          <a:bodyPr>
            <a:spAutoFit/>
          </a:bodyPr>
          <a:p>
            <a:r>
              <a:rPr lang="en-US" altLang="zh-CN" sz="2665">
                <a:latin typeface="Arial" panose="020B0604020202020204" pitchFamily="34" charset="0"/>
                <a:cs typeface="Arial" panose="020B0604020202020204" pitchFamily="34" charset="0"/>
              </a:rPr>
              <a:t>write gate</a:t>
            </a:r>
            <a:endParaRPr lang="en-US" altLang="zh-CN" sz="2665">
              <a:latin typeface="Arial" panose="020B0604020202020204" pitchFamily="34" charset="0"/>
              <a:ea typeface="Arial" panose="020B0604020202020204" pitchFamily="34" charset="0"/>
            </a:endParaRPr>
          </a:p>
        </p:txBody>
      </p:sp>
      <p:sp>
        <p:nvSpPr>
          <p:cNvPr id="83" name="Oval 20"/>
          <p:cNvSpPr/>
          <p:nvPr/>
        </p:nvSpPr>
        <p:spPr>
          <a:xfrm>
            <a:off x="8849784" y="1290744"/>
            <a:ext cx="1174749" cy="1104900"/>
          </a:xfrm>
          <a:prstGeom prst="ellipse">
            <a:avLst/>
          </a:prstGeom>
          <a:solidFill>
            <a:srgbClr val="EEECE1"/>
          </a:solidFill>
          <a:ln w="9525" cap="flat" cmpd="sng">
            <a:solidFill>
              <a:schemeClr val="tx1"/>
            </a:solidFill>
            <a:prstDash val="solid"/>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sp>
        <p:nvSpPr>
          <p:cNvPr id="84" name="TextBox 21"/>
          <p:cNvSpPr txBox="1"/>
          <p:nvPr/>
        </p:nvSpPr>
        <p:spPr>
          <a:xfrm>
            <a:off x="8966200" y="1324611"/>
            <a:ext cx="1581151" cy="911860"/>
          </a:xfrm>
          <a:prstGeom prst="rect">
            <a:avLst/>
          </a:prstGeom>
          <a:noFill/>
          <a:ln w="9525">
            <a:noFill/>
          </a:ln>
        </p:spPr>
        <p:txBody>
          <a:bodyPr>
            <a:spAutoFit/>
          </a:bodyPr>
          <a:p>
            <a:r>
              <a:rPr lang="en-US" altLang="zh-CN" sz="2665">
                <a:latin typeface="Arial" panose="020B0604020202020204" pitchFamily="34" charset="0"/>
                <a:cs typeface="Arial" panose="020B0604020202020204" pitchFamily="34" charset="0"/>
              </a:rPr>
              <a:t>keep gate</a:t>
            </a:r>
            <a:endParaRPr lang="en-US" altLang="zh-CN" sz="2665">
              <a:latin typeface="Arial" panose="020B0604020202020204" pitchFamily="34" charset="0"/>
              <a:ea typeface="Arial" panose="020B0604020202020204" pitchFamily="34" charset="0"/>
            </a:endParaRPr>
          </a:p>
        </p:txBody>
      </p:sp>
      <p:cxnSp>
        <p:nvCxnSpPr>
          <p:cNvPr id="85" name="Curved Connector 23"/>
          <p:cNvCxnSpPr>
            <a:stCxn id="74" idx="2"/>
            <a:endCxn id="74" idx="6"/>
          </p:cNvCxnSpPr>
          <p:nvPr/>
        </p:nvCxnSpPr>
        <p:spPr>
          <a:xfrm rot="10800000" flipH="1">
            <a:off x="8849995" y="3820795"/>
            <a:ext cx="1174750" cy="3175"/>
          </a:xfrm>
          <a:prstGeom prst="curvedConnector5">
            <a:avLst>
              <a:gd name="adj1" fmla="val -20270"/>
              <a:gd name="adj2" fmla="val 25040000"/>
              <a:gd name="adj3" fmla="val 120270"/>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sp>
        <p:nvSpPr>
          <p:cNvPr id="86" name="Isosceles Triangle 28"/>
          <p:cNvSpPr/>
          <p:nvPr/>
        </p:nvSpPr>
        <p:spPr>
          <a:xfrm>
            <a:off x="9283277" y="2750185"/>
            <a:ext cx="315383" cy="277284"/>
          </a:xfrm>
          <a:prstGeom prst="triangle">
            <a:avLst>
              <a:gd name="adj" fmla="val 50000"/>
            </a:avLst>
          </a:prstGeom>
          <a:solidFill>
            <a:schemeClr val="tx1"/>
          </a:solidFill>
          <a:ln w="19050" cap="flat" cmpd="sng">
            <a:solidFill>
              <a:schemeClr val="tx1"/>
            </a:solidFill>
            <a:prstDash val="solid"/>
            <a:miter/>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sp>
        <p:nvSpPr>
          <p:cNvPr id="87" name="Isosceles Triangle 29"/>
          <p:cNvSpPr/>
          <p:nvPr/>
        </p:nvSpPr>
        <p:spPr>
          <a:xfrm rot="4072946">
            <a:off x="10136717" y="4645660"/>
            <a:ext cx="283633" cy="268817"/>
          </a:xfrm>
          <a:prstGeom prst="triangle">
            <a:avLst>
              <a:gd name="adj" fmla="val 50000"/>
            </a:avLst>
          </a:prstGeom>
          <a:solidFill>
            <a:schemeClr val="tx1"/>
          </a:solidFill>
          <a:ln w="19050" cap="flat" cmpd="sng">
            <a:solidFill>
              <a:schemeClr val="tx1"/>
            </a:solidFill>
            <a:prstDash val="solid"/>
            <a:miter/>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sp>
        <p:nvSpPr>
          <p:cNvPr id="88" name="Isosceles Triangle 30"/>
          <p:cNvSpPr/>
          <p:nvPr/>
        </p:nvSpPr>
        <p:spPr>
          <a:xfrm rot="-4055934">
            <a:off x="8401051" y="4647777"/>
            <a:ext cx="328083" cy="281516"/>
          </a:xfrm>
          <a:prstGeom prst="triangle">
            <a:avLst>
              <a:gd name="adj" fmla="val 50000"/>
            </a:avLst>
          </a:prstGeom>
          <a:solidFill>
            <a:schemeClr val="tx1"/>
          </a:solidFill>
          <a:ln w="19050" cap="flat" cmpd="sng">
            <a:solidFill>
              <a:schemeClr val="tx1"/>
            </a:solidFill>
            <a:prstDash val="solid"/>
            <a:miter/>
            <a:headEnd type="none" w="med" len="med"/>
            <a:tailEnd type="none" w="med" len="med"/>
          </a:ln>
          <a:effectLst>
            <a:outerShdw dist="23000" dir="5400000" rotWithShape="0">
              <a:srgbClr val="808080">
                <a:alpha val="34999"/>
              </a:srgbClr>
            </a:outerShdw>
          </a:effectLst>
        </p:spPr>
        <p:txBody>
          <a:bodyPr anchor="ctr"/>
          <a:p>
            <a:pPr algn="ctr"/>
            <a:endParaRPr sz="2400" dirty="0">
              <a:solidFill>
                <a:srgbClr val="FFFFFF"/>
              </a:solidFill>
              <a:latin typeface="Arial" panose="020B0604020202020204" pitchFamily="34" charset="0"/>
            </a:endParaRPr>
          </a:p>
        </p:txBody>
      </p:sp>
      <p:cxnSp>
        <p:nvCxnSpPr>
          <p:cNvPr id="89" name="Straight Connector 32"/>
          <p:cNvCxnSpPr/>
          <p:nvPr/>
        </p:nvCxnSpPr>
        <p:spPr>
          <a:xfrm flipV="1">
            <a:off x="10403417" y="4598247"/>
            <a:ext cx="317500" cy="138430"/>
          </a:xfrm>
          <a:prstGeom prst="line">
            <a:avLst/>
          </a:prstGeom>
          <a:ln w="25400" cap="flat" cmpd="sng">
            <a:solidFill>
              <a:srgbClr val="000000"/>
            </a:solidFill>
            <a:prstDash val="solid"/>
            <a:headEnd type="none" w="med" len="med"/>
            <a:tailEnd type="none" w="med" len="med"/>
          </a:ln>
          <a:effectLst>
            <a:outerShdw dist="20000" dir="5400000" rotWithShape="0">
              <a:srgbClr val="808080">
                <a:alpha val="37999"/>
              </a:srgbClr>
            </a:outerShdw>
          </a:effectLst>
        </p:spPr>
      </p:cxnSp>
      <p:cxnSp>
        <p:nvCxnSpPr>
          <p:cNvPr id="90" name="Straight Connector 36"/>
          <p:cNvCxnSpPr>
            <a:stCxn id="80" idx="6"/>
            <a:endCxn id="88" idx="0"/>
          </p:cNvCxnSpPr>
          <p:nvPr/>
        </p:nvCxnSpPr>
        <p:spPr>
          <a:xfrm>
            <a:off x="8051800" y="4589780"/>
            <a:ext cx="383540" cy="144780"/>
          </a:xfrm>
          <a:prstGeom prst="line">
            <a:avLst/>
          </a:prstGeom>
          <a:ln w="25400" cap="flat" cmpd="sng">
            <a:solidFill>
              <a:srgbClr val="000000"/>
            </a:solidFill>
            <a:prstDash val="solid"/>
            <a:headEnd type="none" w="med" len="med"/>
            <a:tailEnd type="none" w="med" len="med"/>
          </a:ln>
          <a:effectLst>
            <a:outerShdw dist="20000" dir="5400000" rotWithShape="0">
              <a:srgbClr val="808080">
                <a:alpha val="37999"/>
              </a:srgbClr>
            </a:outerShdw>
          </a:effectLst>
        </p:spPr>
      </p:cxnSp>
      <p:cxnSp>
        <p:nvCxnSpPr>
          <p:cNvPr id="91" name="Straight Connector 43"/>
          <p:cNvCxnSpPr>
            <a:stCxn id="86" idx="0"/>
            <a:endCxn id="83" idx="4"/>
          </p:cNvCxnSpPr>
          <p:nvPr/>
        </p:nvCxnSpPr>
        <p:spPr>
          <a:xfrm flipH="1" flipV="1">
            <a:off x="9437371" y="2395855"/>
            <a:ext cx="3810" cy="354330"/>
          </a:xfrm>
          <a:prstGeom prst="line">
            <a:avLst/>
          </a:prstGeom>
          <a:ln w="25400" cap="flat" cmpd="sng">
            <a:solidFill>
              <a:srgbClr val="000000"/>
            </a:solidFill>
            <a:prstDash val="solid"/>
            <a:headEnd type="none" w="med" len="med"/>
            <a:tailEnd type="none" w="med" len="med"/>
          </a:ln>
          <a:effectLst>
            <a:outerShdw dist="20000" dir="5400000" rotWithShape="0">
              <a:srgbClr val="808080">
                <a:alpha val="37999"/>
              </a:srgbClr>
            </a:outerShdw>
          </a:effectLst>
        </p:spPr>
      </p:cxnSp>
      <p:sp>
        <p:nvSpPr>
          <p:cNvPr id="92" name="TextBox 46"/>
          <p:cNvSpPr txBox="1"/>
          <p:nvPr/>
        </p:nvSpPr>
        <p:spPr>
          <a:xfrm>
            <a:off x="8917517" y="3453977"/>
            <a:ext cx="1244600" cy="501650"/>
          </a:xfrm>
          <a:prstGeom prst="rect">
            <a:avLst/>
          </a:prstGeom>
          <a:noFill/>
          <a:ln w="9525">
            <a:noFill/>
          </a:ln>
        </p:spPr>
        <p:txBody>
          <a:bodyPr>
            <a:spAutoFit/>
          </a:bodyPr>
          <a:p>
            <a:r>
              <a:rPr lang="en-US" altLang="zh-CN" sz="2665">
                <a:latin typeface="Arial" panose="020B0604020202020204" pitchFamily="34" charset="0"/>
                <a:cs typeface="Arial" panose="020B0604020202020204" pitchFamily="34" charset="0"/>
              </a:rPr>
              <a:t> 1.73</a:t>
            </a:r>
            <a:endParaRPr lang="en-US" altLang="zh-CN" sz="2665">
              <a:latin typeface="Arial" panose="020B0604020202020204" pitchFamily="34" charset="0"/>
              <a:ea typeface="Arial" panose="020B0604020202020204" pitchFamily="34" charset="0"/>
            </a:endParaRPr>
          </a:p>
        </p:txBody>
      </p:sp>
      <p:cxnSp>
        <p:nvCxnSpPr>
          <p:cNvPr id="93" name="Straight Arrow Connector 47"/>
          <p:cNvCxnSpPr>
            <a:endCxn id="83" idx="2"/>
          </p:cNvCxnSpPr>
          <p:nvPr/>
        </p:nvCxnSpPr>
        <p:spPr>
          <a:xfrm>
            <a:off x="7698317" y="1918758"/>
            <a:ext cx="1151467" cy="0"/>
          </a:xfrm>
          <a:prstGeom prst="straightConnector1">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cxnSp>
        <p:nvCxnSpPr>
          <p:cNvPr id="94" name="Straight Arrow Connector 50"/>
          <p:cNvCxnSpPr>
            <a:endCxn id="80" idx="0"/>
          </p:cNvCxnSpPr>
          <p:nvPr/>
        </p:nvCxnSpPr>
        <p:spPr>
          <a:xfrm>
            <a:off x="7464214" y="2991909"/>
            <a:ext cx="0" cy="1119716"/>
          </a:xfrm>
          <a:prstGeom prst="straightConnector1">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cxnSp>
        <p:nvCxnSpPr>
          <p:cNvPr id="95" name="Straight Arrow Connector 54"/>
          <p:cNvCxnSpPr>
            <a:endCxn id="79" idx="0"/>
          </p:cNvCxnSpPr>
          <p:nvPr/>
        </p:nvCxnSpPr>
        <p:spPr>
          <a:xfrm>
            <a:off x="11308081" y="3027892"/>
            <a:ext cx="0" cy="1085851"/>
          </a:xfrm>
          <a:prstGeom prst="straightConnector1">
            <a:avLst/>
          </a:prstGeom>
          <a:ln w="25400" cap="flat" cmpd="sng">
            <a:solidFill>
              <a:srgbClr val="000000"/>
            </a:solidFill>
            <a:prstDash val="solid"/>
            <a:headEnd type="none" w="med" len="med"/>
            <a:tailEnd type="arrow" w="lg" len="lg"/>
          </a:ln>
          <a:effectLst>
            <a:outerShdw dist="20000" dir="5400000" rotWithShape="0">
              <a:srgbClr val="808080">
                <a:alpha val="37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nimBg="1"/>
      <p:bldP spid="77" grpId="0" bldLvl="0" animBg="1"/>
      <p:bldP spid="78" grpId="0" bldLvl="0" animBg="1"/>
      <p:bldP spid="79" grpId="0" bldLvl="0" animBg="1"/>
      <p:bldP spid="80" grpId="0" bldLvl="0" animBg="1"/>
      <p:bldP spid="81" grpId="0"/>
      <p:bldP spid="82" grpId="0"/>
      <p:bldP spid="83" grpId="0" bldLvl="0" animBg="1"/>
      <p:bldP spid="84" grpId="0"/>
      <p:bldP spid="86" grpId="0" bldLvl="0" animBg="1"/>
      <p:bldP spid="87" grpId="0" bldLvl="0" animBg="1"/>
      <p:bldP spid="88" grpId="0" bldLvl="0" animBg="1"/>
      <p:bldP spid="9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48129"/>
          <p:cNvSpPr>
            <a:spLocks noGrp="1"/>
          </p:cNvSpPr>
          <p:nvPr>
            <p:ph type="title"/>
          </p:nvPr>
        </p:nvSpPr>
        <p:spPr/>
        <p:txBody>
          <a:bodyPr vert="horz" wrap="square" lIns="91436" tIns="45718" rIns="91436" bIns="45718" anchor="ctr"/>
          <a:lstStyle/>
          <a:p>
            <a:r>
              <a:rPr lang="en-US" altLang="zh-CN"/>
              <a:t>Backpropagation through a memory cell</a:t>
            </a:r>
            <a:endParaRPr lang="en-US" altLang="zh-CN"/>
          </a:p>
        </p:txBody>
      </p:sp>
      <p:sp>
        <p:nvSpPr>
          <p:cNvPr id="48131" name="Oval 4"/>
          <p:cNvSpPr/>
          <p:nvPr/>
        </p:nvSpPr>
        <p:spPr>
          <a:xfrm>
            <a:off x="8821738" y="311626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32" name="Straight Arrow Connector 5"/>
          <p:cNvCxnSpPr/>
          <p:nvPr/>
        </p:nvCxnSpPr>
        <p:spPr>
          <a:xfrm flipV="1">
            <a:off x="8950325" y="3822700"/>
            <a:ext cx="1588" cy="1138238"/>
          </a:xfrm>
          <a:prstGeom prst="straightConnector1">
            <a:avLst/>
          </a:prstGeom>
          <a:ln w="25400" cap="flat" cmpd="sng">
            <a:solidFill>
              <a:srgbClr val="000000"/>
            </a:solidFill>
            <a:prstDash val="solid"/>
            <a:miter/>
            <a:headEnd type="none" w="med" len="med"/>
            <a:tailEnd type="arrow" w="lg" len="lg"/>
          </a:ln>
        </p:spPr>
      </p:cxnSp>
      <p:cxnSp>
        <p:nvCxnSpPr>
          <p:cNvPr id="48133" name="Straight Arrow Connector 6"/>
          <p:cNvCxnSpPr/>
          <p:nvPr/>
        </p:nvCxnSpPr>
        <p:spPr>
          <a:xfrm>
            <a:off x="9572625" y="3824288"/>
            <a:ext cx="1588" cy="1136650"/>
          </a:xfrm>
          <a:prstGeom prst="straightConnector1">
            <a:avLst/>
          </a:prstGeom>
          <a:ln w="25400" cap="flat" cmpd="sng">
            <a:solidFill>
              <a:srgbClr val="000000"/>
            </a:solidFill>
            <a:prstDash val="solid"/>
            <a:miter/>
            <a:headEnd type="none" w="med" len="med"/>
            <a:tailEnd type="arrow" w="lg" len="lg"/>
          </a:ln>
        </p:spPr>
      </p:cxnSp>
      <p:sp>
        <p:nvSpPr>
          <p:cNvPr id="48134" name="Oval 7"/>
          <p:cNvSpPr/>
          <p:nvPr/>
        </p:nvSpPr>
        <p:spPr>
          <a:xfrm>
            <a:off x="9812338" y="3884613"/>
            <a:ext cx="881062"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5" name="Oval 8"/>
          <p:cNvSpPr/>
          <p:nvPr/>
        </p:nvSpPr>
        <p:spPr>
          <a:xfrm>
            <a:off x="786765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6" name="TextBox 9"/>
          <p:cNvSpPr/>
          <p:nvPr/>
        </p:nvSpPr>
        <p:spPr>
          <a:xfrm>
            <a:off x="9901238" y="3863975"/>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1</a:t>
            </a:r>
            <a:endParaRPr lang="zh-CN" altLang="en-US" dirty="0">
              <a:latin typeface="Arial" panose="020B0604020202020204" pitchFamily="34" charset="0"/>
              <a:ea typeface="宋体" panose="02010600030101010101" pitchFamily="2" charset="-122"/>
            </a:endParaRPr>
          </a:p>
        </p:txBody>
      </p:sp>
      <p:sp>
        <p:nvSpPr>
          <p:cNvPr id="48137" name="TextBox 10"/>
          <p:cNvSpPr/>
          <p:nvPr/>
        </p:nvSpPr>
        <p:spPr>
          <a:xfrm>
            <a:off x="7931150" y="3889375"/>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38" name="Oval 11"/>
          <p:cNvSpPr/>
          <p:nvPr/>
        </p:nvSpPr>
        <p:spPr>
          <a:xfrm>
            <a:off x="7229475" y="23336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39" name="TextBox 12"/>
          <p:cNvSpPr/>
          <p:nvPr/>
        </p:nvSpPr>
        <p:spPr>
          <a:xfrm>
            <a:off x="7316788"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40" name="Isosceles Triangle 14"/>
          <p:cNvSpPr/>
          <p:nvPr/>
        </p:nvSpPr>
        <p:spPr>
          <a:xfrm>
            <a:off x="7556500" y="3327400"/>
            <a:ext cx="236538"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1" name="Isosceles Triangle 15"/>
          <p:cNvSpPr/>
          <p:nvPr/>
        </p:nvSpPr>
        <p:spPr>
          <a:xfrm rot="5400000">
            <a:off x="9582150" y="4206875"/>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2" name="Isosceles Triangle 16"/>
          <p:cNvSpPr/>
          <p:nvPr/>
        </p:nvSpPr>
        <p:spPr>
          <a:xfrm rot="16200000">
            <a:off x="8712200" y="4206875"/>
            <a:ext cx="247650"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43" name="Straight Connector 19"/>
          <p:cNvSpPr/>
          <p:nvPr/>
        </p:nvSpPr>
        <p:spPr>
          <a:xfrm flipH="1" flipV="1">
            <a:off x="7669213" y="3162300"/>
            <a:ext cx="4762" cy="165100"/>
          </a:xfrm>
          <a:prstGeom prst="line">
            <a:avLst/>
          </a:prstGeom>
          <a:ln w="25400" cap="flat" cmpd="sng">
            <a:solidFill>
              <a:srgbClr val="000000"/>
            </a:solidFill>
            <a:prstDash val="solid"/>
            <a:miter/>
            <a:headEnd type="none" w="med" len="med"/>
            <a:tailEnd type="none" w="med" len="med"/>
          </a:ln>
        </p:spPr>
      </p:sp>
      <p:sp>
        <p:nvSpPr>
          <p:cNvPr id="48144" name="TextBox 20"/>
          <p:cNvSpPr/>
          <p:nvPr/>
        </p:nvSpPr>
        <p:spPr>
          <a:xfrm>
            <a:off x="8870950"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45" name="Straight Arrow Connector 21"/>
          <p:cNvCxnSpPr/>
          <p:nvPr/>
        </p:nvCxnSpPr>
        <p:spPr>
          <a:xfrm flipH="1">
            <a:off x="7669213" y="1828800"/>
            <a:ext cx="4762" cy="503238"/>
          </a:xfrm>
          <a:prstGeom prst="straightConnector1">
            <a:avLst/>
          </a:prstGeom>
          <a:ln w="25400" cap="flat" cmpd="sng">
            <a:solidFill>
              <a:srgbClr val="000000"/>
            </a:solidFill>
            <a:prstDash val="solid"/>
            <a:miter/>
            <a:headEnd type="none" w="med" len="med"/>
            <a:tailEnd type="arrow" w="lg" len="lg"/>
          </a:ln>
        </p:spPr>
      </p:cxnSp>
      <p:cxnSp>
        <p:nvCxnSpPr>
          <p:cNvPr id="48146" name="Straight Arrow Connector 22"/>
          <p:cNvCxnSpPr/>
          <p:nvPr/>
        </p:nvCxnSpPr>
        <p:spPr>
          <a:xfrm flipV="1">
            <a:off x="8307388" y="4730750"/>
            <a:ext cx="1587" cy="466725"/>
          </a:xfrm>
          <a:prstGeom prst="straightConnector1">
            <a:avLst/>
          </a:prstGeom>
          <a:ln w="25400" cap="flat" cmpd="sng">
            <a:solidFill>
              <a:srgbClr val="000000"/>
            </a:solidFill>
            <a:prstDash val="solid"/>
            <a:miter/>
            <a:headEnd type="none" w="med" len="med"/>
            <a:tailEnd type="arrow" w="lg" len="lg"/>
          </a:ln>
        </p:spPr>
      </p:cxnSp>
      <p:cxnSp>
        <p:nvCxnSpPr>
          <p:cNvPr id="48147" name="Straight Arrow Connector 23"/>
          <p:cNvCxnSpPr/>
          <p:nvPr/>
        </p:nvCxnSpPr>
        <p:spPr>
          <a:xfrm>
            <a:off x="10252075" y="4714875"/>
            <a:ext cx="1588" cy="619125"/>
          </a:xfrm>
          <a:prstGeom prst="straightConnector1">
            <a:avLst/>
          </a:prstGeom>
          <a:ln w="25400" cap="flat" cmpd="sng">
            <a:solidFill>
              <a:srgbClr val="000000"/>
            </a:solidFill>
            <a:prstDash val="solid"/>
            <a:miter/>
            <a:headEnd type="none" w="med" len="med"/>
            <a:tailEnd type="arrow" w="lg" len="lg"/>
          </a:ln>
        </p:spPr>
      </p:cxnSp>
      <p:sp>
        <p:nvSpPr>
          <p:cNvPr id="48148" name="Oval 38"/>
          <p:cNvSpPr/>
          <p:nvPr/>
        </p:nvSpPr>
        <p:spPr>
          <a:xfrm>
            <a:off x="5740400" y="31337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49" name="Straight Arrow Connector 39"/>
          <p:cNvCxnSpPr/>
          <p:nvPr/>
        </p:nvCxnSpPr>
        <p:spPr>
          <a:xfrm flipV="1">
            <a:off x="5868988"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50" name="Straight Arrow Connector 40"/>
          <p:cNvCxnSpPr/>
          <p:nvPr/>
        </p:nvCxnSpPr>
        <p:spPr>
          <a:xfrm>
            <a:off x="6491288" y="3841750"/>
            <a:ext cx="1587" cy="1136650"/>
          </a:xfrm>
          <a:prstGeom prst="straightConnector1">
            <a:avLst/>
          </a:prstGeom>
          <a:ln w="25400" cap="flat" cmpd="sng">
            <a:solidFill>
              <a:srgbClr val="000000"/>
            </a:solidFill>
            <a:prstDash val="solid"/>
            <a:miter/>
            <a:headEnd type="none" w="med" len="med"/>
            <a:tailEnd type="arrow" w="lg" len="lg"/>
          </a:ln>
        </p:spPr>
      </p:cxnSp>
      <p:sp>
        <p:nvSpPr>
          <p:cNvPr id="48151" name="Oval 41"/>
          <p:cNvSpPr/>
          <p:nvPr/>
        </p:nvSpPr>
        <p:spPr>
          <a:xfrm>
            <a:off x="6713538" y="390207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2" name="Oval 42"/>
          <p:cNvSpPr/>
          <p:nvPr/>
        </p:nvSpPr>
        <p:spPr>
          <a:xfrm>
            <a:off x="4768850" y="3917950"/>
            <a:ext cx="879475"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3" name="TextBox 43"/>
          <p:cNvSpPr/>
          <p:nvPr/>
        </p:nvSpPr>
        <p:spPr>
          <a:xfrm>
            <a:off x="6786563" y="3881438"/>
            <a:ext cx="835025" cy="70167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54" name="TextBox 44"/>
          <p:cNvSpPr/>
          <p:nvPr/>
        </p:nvSpPr>
        <p:spPr>
          <a:xfrm>
            <a:off x="4832350" y="3905250"/>
            <a:ext cx="727075"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55" name="Isosceles Triangle 45"/>
          <p:cNvSpPr/>
          <p:nvPr/>
        </p:nvSpPr>
        <p:spPr>
          <a:xfrm rot="5400000">
            <a:off x="6500813"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6" name="Isosceles Triangle 46"/>
          <p:cNvSpPr/>
          <p:nvPr/>
        </p:nvSpPr>
        <p:spPr>
          <a:xfrm rot="16200000">
            <a:off x="5629275"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57" name="TextBox 49"/>
          <p:cNvSpPr/>
          <p:nvPr/>
        </p:nvSpPr>
        <p:spPr>
          <a:xfrm>
            <a:off x="5789613" y="3328988"/>
            <a:ext cx="701675"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58" name="Straight Arrow Connector 50"/>
          <p:cNvCxnSpPr/>
          <p:nvPr/>
        </p:nvCxnSpPr>
        <p:spPr>
          <a:xfrm flipV="1">
            <a:off x="5208588" y="4746625"/>
            <a:ext cx="1587" cy="468313"/>
          </a:xfrm>
          <a:prstGeom prst="straightConnector1">
            <a:avLst/>
          </a:prstGeom>
          <a:ln w="25400" cap="flat" cmpd="sng">
            <a:solidFill>
              <a:srgbClr val="000000"/>
            </a:solidFill>
            <a:prstDash val="solid"/>
            <a:miter/>
            <a:headEnd type="none" w="med" len="med"/>
            <a:tailEnd type="arrow" w="lg" len="lg"/>
          </a:ln>
        </p:spPr>
      </p:cxnSp>
      <p:cxnSp>
        <p:nvCxnSpPr>
          <p:cNvPr id="48159" name="Straight Arrow Connector 51"/>
          <p:cNvCxnSpPr/>
          <p:nvPr/>
        </p:nvCxnSpPr>
        <p:spPr>
          <a:xfrm>
            <a:off x="7153275" y="4730750"/>
            <a:ext cx="1588" cy="484188"/>
          </a:xfrm>
          <a:prstGeom prst="straightConnector1">
            <a:avLst/>
          </a:prstGeom>
          <a:ln w="25400" cap="flat" cmpd="sng">
            <a:solidFill>
              <a:srgbClr val="000000"/>
            </a:solidFill>
            <a:prstDash val="solid"/>
            <a:miter/>
            <a:headEnd type="none" w="med" len="med"/>
            <a:tailEnd type="arrow" w="lg" len="lg"/>
          </a:ln>
        </p:spPr>
      </p:cxnSp>
      <p:sp>
        <p:nvSpPr>
          <p:cNvPr id="48160" name="Oval 52"/>
          <p:cNvSpPr/>
          <p:nvPr/>
        </p:nvSpPr>
        <p:spPr>
          <a:xfrm>
            <a:off x="2708275" y="3133725"/>
            <a:ext cx="881063"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48161" name="Straight Arrow Connector 53"/>
          <p:cNvCxnSpPr/>
          <p:nvPr/>
        </p:nvCxnSpPr>
        <p:spPr>
          <a:xfrm flipV="1">
            <a:off x="2838450" y="3840163"/>
            <a:ext cx="0" cy="1138237"/>
          </a:xfrm>
          <a:prstGeom prst="straightConnector1">
            <a:avLst/>
          </a:prstGeom>
          <a:ln w="25400" cap="flat" cmpd="sng">
            <a:solidFill>
              <a:srgbClr val="000000"/>
            </a:solidFill>
            <a:prstDash val="solid"/>
            <a:miter/>
            <a:headEnd type="none" w="med" len="med"/>
            <a:tailEnd type="arrow" w="lg" len="lg"/>
          </a:ln>
        </p:spPr>
      </p:cxnSp>
      <p:cxnSp>
        <p:nvCxnSpPr>
          <p:cNvPr id="48162" name="Straight Arrow Connector 54"/>
          <p:cNvCxnSpPr/>
          <p:nvPr/>
        </p:nvCxnSpPr>
        <p:spPr>
          <a:xfrm>
            <a:off x="3460750" y="3841750"/>
            <a:ext cx="0" cy="1136650"/>
          </a:xfrm>
          <a:prstGeom prst="straightConnector1">
            <a:avLst/>
          </a:prstGeom>
          <a:ln w="25400" cap="flat" cmpd="sng">
            <a:solidFill>
              <a:srgbClr val="000000"/>
            </a:solidFill>
            <a:prstDash val="solid"/>
            <a:miter/>
            <a:headEnd type="none" w="med" len="med"/>
            <a:tailEnd type="arrow" w="lg" len="lg"/>
          </a:ln>
        </p:spPr>
      </p:cxnSp>
      <p:sp>
        <p:nvSpPr>
          <p:cNvPr id="48163" name="Oval 55"/>
          <p:cNvSpPr/>
          <p:nvPr/>
        </p:nvSpPr>
        <p:spPr>
          <a:xfrm>
            <a:off x="3683000" y="390207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4" name="Oval 56"/>
          <p:cNvSpPr/>
          <p:nvPr/>
        </p:nvSpPr>
        <p:spPr>
          <a:xfrm>
            <a:off x="1736725" y="3917950"/>
            <a:ext cx="881063" cy="830263"/>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5" name="TextBox 57"/>
          <p:cNvSpPr/>
          <p:nvPr/>
        </p:nvSpPr>
        <p:spPr>
          <a:xfrm>
            <a:off x="3754438" y="3881438"/>
            <a:ext cx="10287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read </a:t>
            </a:r>
            <a:endParaRPr lang="zh-CN" altLang="en-US"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66" name="TextBox 58"/>
          <p:cNvSpPr/>
          <p:nvPr/>
        </p:nvSpPr>
        <p:spPr>
          <a:xfrm>
            <a:off x="1800225" y="3905250"/>
            <a:ext cx="728663"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write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67" name="Isosceles Triangle 59"/>
          <p:cNvSpPr/>
          <p:nvPr/>
        </p:nvSpPr>
        <p:spPr>
          <a:xfrm rot="5400000">
            <a:off x="3470275" y="4222750"/>
            <a:ext cx="212725" cy="200025"/>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8" name="Isosceles Triangle 60"/>
          <p:cNvSpPr/>
          <p:nvPr/>
        </p:nvSpPr>
        <p:spPr>
          <a:xfrm rot="16200000">
            <a:off x="2598738" y="4222750"/>
            <a:ext cx="247650" cy="211138"/>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69" name="TextBox 61"/>
          <p:cNvSpPr/>
          <p:nvPr/>
        </p:nvSpPr>
        <p:spPr>
          <a:xfrm>
            <a:off x="2759075" y="3328988"/>
            <a:ext cx="7175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70" name="Straight Arrow Connector 62"/>
          <p:cNvCxnSpPr/>
          <p:nvPr/>
        </p:nvCxnSpPr>
        <p:spPr>
          <a:xfrm flipV="1">
            <a:off x="2178050" y="4746625"/>
            <a:ext cx="0" cy="468313"/>
          </a:xfrm>
          <a:prstGeom prst="straightConnector1">
            <a:avLst/>
          </a:prstGeom>
          <a:ln w="25400" cap="flat" cmpd="sng">
            <a:solidFill>
              <a:srgbClr val="000000"/>
            </a:solidFill>
            <a:prstDash val="solid"/>
            <a:miter/>
            <a:headEnd type="none" w="med" len="med"/>
            <a:tailEnd type="arrow" w="lg" len="lg"/>
          </a:ln>
        </p:spPr>
      </p:cxnSp>
      <p:cxnSp>
        <p:nvCxnSpPr>
          <p:cNvPr id="48171" name="Straight Arrow Connector 63"/>
          <p:cNvCxnSpPr/>
          <p:nvPr/>
        </p:nvCxnSpPr>
        <p:spPr>
          <a:xfrm>
            <a:off x="4122738" y="4730750"/>
            <a:ext cx="1587" cy="468313"/>
          </a:xfrm>
          <a:prstGeom prst="straightConnector1">
            <a:avLst/>
          </a:prstGeom>
          <a:ln w="25400" cap="flat" cmpd="sng">
            <a:solidFill>
              <a:srgbClr val="000000"/>
            </a:solidFill>
            <a:prstDash val="solid"/>
            <a:miter/>
            <a:headEnd type="none" w="med" len="med"/>
            <a:tailEnd type="arrow" w="lg" len="lg"/>
          </a:ln>
        </p:spPr>
      </p:cxnSp>
      <p:sp>
        <p:nvSpPr>
          <p:cNvPr id="48172" name="TextBox 73"/>
          <p:cNvSpPr/>
          <p:nvPr/>
        </p:nvSpPr>
        <p:spPr>
          <a:xfrm>
            <a:off x="9261475" y="4954588"/>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73" name="TextBox 74"/>
          <p:cNvSpPr/>
          <p:nvPr/>
        </p:nvSpPr>
        <p:spPr>
          <a:xfrm>
            <a:off x="2498725" y="4987925"/>
            <a:ext cx="933450" cy="400050"/>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 1.7</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cxnSp>
        <p:nvCxnSpPr>
          <p:cNvPr id="48174" name="Straight Arrow Connector 77"/>
          <p:cNvCxnSpPr/>
          <p:nvPr/>
        </p:nvCxnSpPr>
        <p:spPr>
          <a:xfrm flipV="1">
            <a:off x="1371600" y="3548063"/>
            <a:ext cx="1336675" cy="12700"/>
          </a:xfrm>
          <a:prstGeom prst="straightConnector1">
            <a:avLst/>
          </a:prstGeom>
          <a:ln w="25400" cap="flat" cmpd="sng">
            <a:solidFill>
              <a:srgbClr val="000000"/>
            </a:solidFill>
            <a:prstDash val="solid"/>
            <a:miter/>
            <a:headEnd type="none" w="med" len="med"/>
            <a:tailEnd type="arrow" w="lg" len="lg"/>
          </a:ln>
        </p:spPr>
      </p:cxnSp>
      <p:cxnSp>
        <p:nvCxnSpPr>
          <p:cNvPr id="48175" name="Straight Arrow Connector 80"/>
          <p:cNvCxnSpPr>
            <a:stCxn id="48160" idx="6"/>
            <a:endCxn id="48157" idx="1"/>
          </p:cNvCxnSpPr>
          <p:nvPr/>
        </p:nvCxnSpPr>
        <p:spPr>
          <a:xfrm flipV="1">
            <a:off x="3589338" y="3529013"/>
            <a:ext cx="2200275" cy="19050"/>
          </a:xfrm>
          <a:prstGeom prst="straightConnector1">
            <a:avLst/>
          </a:prstGeom>
          <a:ln w="25400" cap="flat" cmpd="sng">
            <a:solidFill>
              <a:srgbClr val="000000"/>
            </a:solidFill>
            <a:prstDash val="solid"/>
            <a:miter/>
            <a:headEnd type="none" w="med" len="med"/>
            <a:tailEnd type="arrow" w="lg" len="lg"/>
          </a:ln>
        </p:spPr>
      </p:cxnSp>
      <p:cxnSp>
        <p:nvCxnSpPr>
          <p:cNvPr id="48176" name="Straight Arrow Connector 85"/>
          <p:cNvCxnSpPr>
            <a:stCxn id="48148" idx="6"/>
            <a:endCxn id="48131" idx="2"/>
          </p:cNvCxnSpPr>
          <p:nvPr/>
        </p:nvCxnSpPr>
        <p:spPr>
          <a:xfrm flipV="1">
            <a:off x="6619875" y="3530600"/>
            <a:ext cx="2201863" cy="15875"/>
          </a:xfrm>
          <a:prstGeom prst="straightConnector1">
            <a:avLst/>
          </a:prstGeom>
          <a:ln w="25400" cap="flat" cmpd="sng">
            <a:solidFill>
              <a:srgbClr val="000000"/>
            </a:solidFill>
            <a:prstDash val="solid"/>
            <a:miter/>
            <a:headEnd type="none" w="med" len="med"/>
            <a:tailEnd type="arrow" w="lg" len="lg"/>
          </a:ln>
        </p:spPr>
      </p:cxnSp>
      <p:cxnSp>
        <p:nvCxnSpPr>
          <p:cNvPr id="48177" name="Straight Arrow Connector 91"/>
          <p:cNvCxnSpPr/>
          <p:nvPr/>
        </p:nvCxnSpPr>
        <p:spPr>
          <a:xfrm flipV="1">
            <a:off x="9702800" y="3514725"/>
            <a:ext cx="1246188" cy="15875"/>
          </a:xfrm>
          <a:prstGeom prst="straightConnector1">
            <a:avLst/>
          </a:prstGeom>
          <a:ln w="25400" cap="flat" cmpd="sng">
            <a:solidFill>
              <a:srgbClr val="000000"/>
            </a:solidFill>
            <a:prstDash val="solid"/>
            <a:miter/>
            <a:headEnd type="none" w="med" len="med"/>
            <a:tailEnd type="arrow" w="lg" len="lg"/>
          </a:ln>
        </p:spPr>
      </p:cxnSp>
      <p:sp>
        <p:nvSpPr>
          <p:cNvPr id="48178" name="Oval 93"/>
          <p:cNvSpPr/>
          <p:nvPr/>
        </p:nvSpPr>
        <p:spPr>
          <a:xfrm>
            <a:off x="4148138" y="2333625"/>
            <a:ext cx="881062"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79" name="TextBox 94"/>
          <p:cNvSpPr/>
          <p:nvPr/>
        </p:nvSpPr>
        <p:spPr>
          <a:xfrm>
            <a:off x="4235450" y="2359025"/>
            <a:ext cx="7937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1</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80" name="Isosceles Triangle 95"/>
          <p:cNvSpPr/>
          <p:nvPr/>
        </p:nvSpPr>
        <p:spPr>
          <a:xfrm>
            <a:off x="4473575" y="3327400"/>
            <a:ext cx="238125"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1" name="Straight Connector 96"/>
          <p:cNvSpPr/>
          <p:nvPr/>
        </p:nvSpPr>
        <p:spPr>
          <a:xfrm flipH="1" flipV="1">
            <a:off x="4587875" y="3162300"/>
            <a:ext cx="4763" cy="180975"/>
          </a:xfrm>
          <a:prstGeom prst="line">
            <a:avLst/>
          </a:prstGeom>
          <a:ln w="25400" cap="flat" cmpd="sng">
            <a:solidFill>
              <a:srgbClr val="000000"/>
            </a:solidFill>
            <a:prstDash val="solid"/>
            <a:miter/>
            <a:headEnd type="none" w="med" len="med"/>
            <a:tailEnd type="none" w="med" len="med"/>
          </a:ln>
        </p:spPr>
      </p:sp>
      <p:cxnSp>
        <p:nvCxnSpPr>
          <p:cNvPr id="48182" name="Straight Arrow Connector 97"/>
          <p:cNvCxnSpPr/>
          <p:nvPr/>
        </p:nvCxnSpPr>
        <p:spPr>
          <a:xfrm>
            <a:off x="4587875" y="1828800"/>
            <a:ext cx="1588" cy="503238"/>
          </a:xfrm>
          <a:prstGeom prst="straightConnector1">
            <a:avLst/>
          </a:prstGeom>
          <a:ln w="25400" cap="flat" cmpd="sng">
            <a:solidFill>
              <a:srgbClr val="000000"/>
            </a:solidFill>
            <a:prstDash val="solid"/>
            <a:miter/>
            <a:headEnd type="none" w="med" len="med"/>
            <a:tailEnd type="arrow" w="lg" len="lg"/>
          </a:ln>
        </p:spPr>
      </p:cxnSp>
      <p:sp>
        <p:nvSpPr>
          <p:cNvPr id="48183" name="Oval 98"/>
          <p:cNvSpPr/>
          <p:nvPr/>
        </p:nvSpPr>
        <p:spPr>
          <a:xfrm>
            <a:off x="9855200" y="2333625"/>
            <a:ext cx="879475" cy="828675"/>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4" name="TextBox 99"/>
          <p:cNvSpPr/>
          <p:nvPr/>
        </p:nvSpPr>
        <p:spPr>
          <a:xfrm>
            <a:off x="9940925" y="2359025"/>
            <a:ext cx="84455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85" name="Isosceles Triangle 100"/>
          <p:cNvSpPr/>
          <p:nvPr/>
        </p:nvSpPr>
        <p:spPr>
          <a:xfrm>
            <a:off x="10180638" y="3311525"/>
            <a:ext cx="236537" cy="207963"/>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6" name="Straight Connector 101"/>
          <p:cNvSpPr/>
          <p:nvPr/>
        </p:nvSpPr>
        <p:spPr>
          <a:xfrm flipH="1" flipV="1">
            <a:off x="10294938" y="3162300"/>
            <a:ext cx="4762" cy="147638"/>
          </a:xfrm>
          <a:prstGeom prst="line">
            <a:avLst/>
          </a:prstGeom>
          <a:ln w="25400" cap="flat" cmpd="sng">
            <a:solidFill>
              <a:srgbClr val="000000"/>
            </a:solidFill>
            <a:prstDash val="solid"/>
            <a:miter/>
            <a:headEnd type="none" w="med" len="med"/>
            <a:tailEnd type="none" w="med" len="med"/>
          </a:ln>
        </p:spPr>
      </p:sp>
      <p:cxnSp>
        <p:nvCxnSpPr>
          <p:cNvPr id="48187" name="Straight Arrow Connector 102"/>
          <p:cNvCxnSpPr/>
          <p:nvPr/>
        </p:nvCxnSpPr>
        <p:spPr>
          <a:xfrm flipH="1">
            <a:off x="10294938" y="1828800"/>
            <a:ext cx="4762" cy="503238"/>
          </a:xfrm>
          <a:prstGeom prst="straightConnector1">
            <a:avLst/>
          </a:prstGeom>
          <a:ln w="25400" cap="flat" cmpd="sng">
            <a:solidFill>
              <a:srgbClr val="000000"/>
            </a:solidFill>
            <a:prstDash val="solid"/>
            <a:miter/>
            <a:headEnd type="none" w="med" len="med"/>
            <a:tailEnd type="arrow" w="lg" len="lg"/>
          </a:ln>
        </p:spPr>
      </p:cxnSp>
      <p:sp>
        <p:nvSpPr>
          <p:cNvPr id="48188" name="Oval 103"/>
          <p:cNvSpPr/>
          <p:nvPr/>
        </p:nvSpPr>
        <p:spPr>
          <a:xfrm>
            <a:off x="1733550" y="2325688"/>
            <a:ext cx="881063" cy="830262"/>
          </a:xfrm>
          <a:prstGeom prst="ellipse">
            <a:avLst/>
          </a:prstGeom>
          <a:solidFill>
            <a:schemeClr val="bg2">
              <a:alpha val="100000"/>
            </a:schemeClr>
          </a:solidFill>
          <a:ln w="9525"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89" name="TextBox 104"/>
          <p:cNvSpPr/>
          <p:nvPr/>
        </p:nvSpPr>
        <p:spPr>
          <a:xfrm>
            <a:off x="1819275" y="2352675"/>
            <a:ext cx="787400" cy="708025"/>
          </a:xfrm>
          <a:prstGeom prst="rect">
            <a:avLst/>
          </a:prstGeom>
          <a:noFill/>
          <a:ln w="9525">
            <a:noFill/>
          </a:ln>
        </p:spPr>
        <p:txBody>
          <a:bodyPr vert="horz" wrap="square" anchor="t">
            <a:spAutoFit/>
          </a:bodyPr>
          <a:lstStyle/>
          <a:p>
            <a:pPr lvl="0">
              <a:lnSpc>
                <a:spcPct val="100000"/>
              </a:lnSpc>
            </a:pPr>
            <a:r>
              <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rPr>
              <a:t>keep 0</a:t>
            </a:r>
            <a:endParaRPr lang="en-US" altLang="x-none" sz="2000" dirty="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48190" name="Isosceles Triangle 105"/>
          <p:cNvSpPr/>
          <p:nvPr/>
        </p:nvSpPr>
        <p:spPr>
          <a:xfrm>
            <a:off x="2058988" y="3336925"/>
            <a:ext cx="236537" cy="209550"/>
          </a:xfrm>
          <a:prstGeom prst="triangle">
            <a:avLst>
              <a:gd name="adj" fmla="val 50000"/>
            </a:avLst>
          </a:prstGeom>
          <a:solidFill>
            <a:schemeClr val="tx1">
              <a:alpha val="100000"/>
            </a:schemeClr>
          </a:solidFill>
          <a:ln w="19050" cap="flat" cmpd="sng">
            <a:solidFill>
              <a:schemeClr val="tx1"/>
            </a:solidFill>
            <a:prstDash val="solid"/>
            <a:miter/>
            <a:headEnd type="none" w="med" len="med"/>
            <a:tailEnd type="none" w="med" len="med"/>
          </a:ln>
        </p:spPr>
        <p:txBody>
          <a:bodyPr vert="horz" wrap="square" anchor="ctr"/>
          <a:lstStyle/>
          <a:p>
            <a:pPr lvl="0" algn="ctr">
              <a:lnSpc>
                <a:spcPct val="100000"/>
              </a:lnSpc>
            </a:pPr>
            <a:endParaRPr>
              <a:solidFill>
                <a:srgbClr val="FFFFFF"/>
              </a:solidFill>
              <a:latin typeface="Arial" panose="020B0604020202020204" pitchFamily="34" charset="0"/>
              <a:ea typeface="Arial" panose="020B0604020202020204" pitchFamily="34" charset="0"/>
              <a:sym typeface="Arial" panose="020B0604020202020204" pitchFamily="34" charset="0"/>
            </a:endParaRPr>
          </a:p>
        </p:txBody>
      </p:sp>
      <p:sp>
        <p:nvSpPr>
          <p:cNvPr id="48191" name="Straight Connector 106"/>
          <p:cNvSpPr/>
          <p:nvPr/>
        </p:nvSpPr>
        <p:spPr>
          <a:xfrm flipH="1" flipV="1">
            <a:off x="2173288" y="3154363"/>
            <a:ext cx="4762" cy="182562"/>
          </a:xfrm>
          <a:prstGeom prst="line">
            <a:avLst/>
          </a:prstGeom>
          <a:ln w="25400" cap="flat" cmpd="sng">
            <a:solidFill>
              <a:srgbClr val="000000"/>
            </a:solidFill>
            <a:prstDash val="solid"/>
            <a:miter/>
            <a:headEnd type="none" w="med" len="med"/>
            <a:tailEnd type="none" w="med" len="med"/>
          </a:ln>
        </p:spPr>
      </p:sp>
      <p:cxnSp>
        <p:nvCxnSpPr>
          <p:cNvPr id="48192" name="Straight Arrow Connector 107"/>
          <p:cNvCxnSpPr/>
          <p:nvPr/>
        </p:nvCxnSpPr>
        <p:spPr>
          <a:xfrm flipH="1">
            <a:off x="2173288" y="1828800"/>
            <a:ext cx="4762" cy="495300"/>
          </a:xfrm>
          <a:prstGeom prst="straightConnector1">
            <a:avLst/>
          </a:prstGeom>
          <a:ln w="25400" cap="flat" cmpd="sng">
            <a:solidFill>
              <a:srgbClr val="000000"/>
            </a:solidFill>
            <a:prstDash val="solid"/>
            <a:miter/>
            <a:headEnd type="none" w="med" len="med"/>
            <a:tailEnd type="arrow" w="lg" len="lg"/>
          </a:ln>
        </p:spPr>
      </p:cxnSp>
      <p:sp>
        <p:nvSpPr>
          <p:cNvPr id="48193" name="TextBox 121"/>
          <p:cNvSpPr/>
          <p:nvPr/>
        </p:nvSpPr>
        <p:spPr>
          <a:xfrm>
            <a:off x="5654675" y="5151438"/>
            <a:ext cx="1757363" cy="400050"/>
          </a:xfrm>
          <a:prstGeom prst="rect">
            <a:avLst/>
          </a:prstGeom>
          <a:noFill/>
          <a:ln w="9525">
            <a:noFill/>
          </a:ln>
        </p:spPr>
        <p:txBody>
          <a:bodyPr vert="horz" wrap="square" anchor="t">
            <a:spAutoFit/>
          </a:bodyPr>
          <a:lstStyle/>
          <a:p>
            <a:pPr lvl="0">
              <a:lnSpc>
                <a:spcPct val="100000"/>
              </a:lnSpc>
            </a:pPr>
            <a:r>
              <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rPr>
              <a:t>time </a:t>
            </a:r>
            <a:r>
              <a:rPr lang="en-US" altLang="x-none" sz="2000" dirty="0">
                <a:solidFill>
                  <a:srgbClr val="FF0000"/>
                </a:solidFill>
                <a:latin typeface="Arial" panose="020B0604020202020204" pitchFamily="34" charset="0"/>
                <a:ea typeface="宋体" panose="02010600030101010101" pitchFamily="2" charset="-122"/>
                <a:sym typeface="Wingdings" panose="05000000000000000000" pitchFamily="2" charset="2"/>
              </a:rPr>
              <a:t></a:t>
            </a:r>
            <a:endParaRPr lang="en-US" altLang="x-none" sz="2000" dirty="0">
              <a:solidFill>
                <a:srgbClr val="FF0000"/>
              </a:solidFill>
              <a:latin typeface="Arial" panose="020B0604020202020204" pitchFamily="34" charset="0"/>
              <a:ea typeface="Arial" panose="020B0604020202020204"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1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1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1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1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1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1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1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1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1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81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1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1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1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1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81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1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1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1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1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17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17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1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1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18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18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ldLvl="0" animBg="1"/>
      <p:bldP spid="48134" grpId="0" bldLvl="0" animBg="1"/>
      <p:bldP spid="48135" grpId="0" bldLvl="0" animBg="1"/>
      <p:bldP spid="48136" grpId="0" bldLvl="0"/>
      <p:bldP spid="48137" grpId="0" bldLvl="0"/>
      <p:bldP spid="48138" grpId="0" bldLvl="0" animBg="1"/>
      <p:bldP spid="48139" grpId="0" bldLvl="0"/>
      <p:bldP spid="48140" grpId="0" bldLvl="0" animBg="1"/>
      <p:bldP spid="48141" grpId="0" bldLvl="0" animBg="1"/>
      <p:bldP spid="48142" grpId="0" bldLvl="0" animBg="1"/>
      <p:bldP spid="48144" grpId="0" bldLvl="0"/>
      <p:bldP spid="48148" grpId="0" bldLvl="0" animBg="1"/>
      <p:bldP spid="48151" grpId="0" bldLvl="0" animBg="1"/>
      <p:bldP spid="48152" grpId="0" bldLvl="0" animBg="1"/>
      <p:bldP spid="48153" grpId="0" bldLvl="0"/>
      <p:bldP spid="48154" grpId="0" bldLvl="0"/>
      <p:bldP spid="48155" grpId="0" bldLvl="0" animBg="1"/>
      <p:bldP spid="48156" grpId="0" bldLvl="0" animBg="1"/>
      <p:bldP spid="48157" grpId="0" bldLvl="0"/>
      <p:bldP spid="48172" grpId="0" bldLvl="0"/>
      <p:bldP spid="48178" grpId="0" bldLvl="0" animBg="1"/>
      <p:bldP spid="48179" grpId="0" bldLvl="0"/>
      <p:bldP spid="48180" grpId="0" bldLvl="0" animBg="1"/>
      <p:bldP spid="48183" grpId="0" bldLvl="0" animBg="1"/>
      <p:bldP spid="48184" grpId="0" bldLvl="0"/>
      <p:bldP spid="48185"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47105"/>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LSTM</a:t>
            </a:r>
            <a:endParaRPr lang="zh-CN" altLang="en-US" dirty="0"/>
          </a:p>
        </p:txBody>
      </p:sp>
      <p:sp>
        <p:nvSpPr>
          <p:cNvPr id="47107" name="文本占位符 47106"/>
          <p:cNvSpPr>
            <a:spLocks noGrp="1"/>
          </p:cNvSpPr>
          <p:nvPr>
            <p:ph type="body" idx="1"/>
          </p:nvPr>
        </p:nvSpPr>
        <p:spPr/>
        <p:txBody>
          <a:bodyPr vert="horz" wrap="square" lIns="91436" tIns="45718" rIns="91436" bIns="45718" anchor="t"/>
          <a:lstStyle/>
          <a:p/>
        </p:txBody>
      </p:sp>
      <p:pic>
        <p:nvPicPr>
          <p:cNvPr id="47108" name="图片 47107"/>
          <p:cNvPicPr>
            <a:picLocks noChangeAspect="1"/>
          </p:cNvPicPr>
          <p:nvPr/>
        </p:nvPicPr>
        <p:blipFill>
          <a:blip r:embed="rId1"/>
          <a:stretch>
            <a:fillRect/>
          </a:stretch>
        </p:blipFill>
        <p:spPr>
          <a:xfrm>
            <a:off x="381000" y="1219200"/>
            <a:ext cx="11531600" cy="5334000"/>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LSTM</a:t>
            </a:r>
            <a:r>
              <a:rPr lang="zh-CN" altLang="en-US">
                <a:ea typeface="宋体" panose="02010600030101010101" pitchFamily="2" charset="-122"/>
                <a:sym typeface="+mn-ea"/>
              </a:rPr>
              <a:t>网络</a:t>
            </a:r>
            <a:endParaRPr lang="zh-CN" altLang="en-US"/>
          </a:p>
        </p:txBody>
      </p:sp>
      <p:sp>
        <p:nvSpPr>
          <p:cNvPr id="3" name="内容占位符 2"/>
          <p:cNvSpPr>
            <a:spLocks noGrp="1"/>
          </p:cNvSpPr>
          <p:nvPr>
            <p:ph idx="1"/>
          </p:nvPr>
        </p:nvSpPr>
        <p:spPr>
          <a:xfrm>
            <a:off x="7049135" y="1397000"/>
            <a:ext cx="4736465" cy="5040630"/>
          </a:xfrm>
        </p:spPr>
        <p:txBody>
          <a:bodyPr/>
          <a:p>
            <a:r>
              <a:rPr lang="zh-CN" altLang="en-US"/>
              <a:t>The network consists of four input units, a hidden layer of two single-cell LSTM memory blocks and five output units. </a:t>
            </a:r>
            <a:endParaRPr lang="zh-CN" altLang="en-US"/>
          </a:p>
          <a:p>
            <a:r>
              <a:rPr lang="zh-CN" altLang="en-US"/>
              <a:t>Note that each block has four inputs but only one output.</a:t>
            </a:r>
            <a:endParaRPr lang="zh-CN" altLang="en-US"/>
          </a:p>
        </p:txBody>
      </p:sp>
      <p:pic>
        <p:nvPicPr>
          <p:cNvPr id="4" name="内容占位符 3"/>
          <p:cNvPicPr>
            <a:picLocks noChangeAspect="1"/>
          </p:cNvPicPr>
          <p:nvPr/>
        </p:nvPicPr>
        <p:blipFill>
          <a:blip r:embed="rId1"/>
          <a:stretch>
            <a:fillRect/>
          </a:stretch>
        </p:blipFill>
        <p:spPr>
          <a:xfrm>
            <a:off x="615950" y="1116965"/>
            <a:ext cx="6433185" cy="56007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9153"/>
          <p:cNvSpPr>
            <a:spLocks noGrp="1"/>
          </p:cNvSpPr>
          <p:nvPr>
            <p:ph type="title"/>
          </p:nvPr>
        </p:nvSpPr>
        <p:spPr/>
        <p:txBody>
          <a:bodyPr vert="horz" wrap="square" lIns="91436" tIns="45718" rIns="91436" bIns="45718" anchor="ctr"/>
          <a:lstStyle/>
          <a:p>
            <a:r>
              <a:rPr lang="en-US" altLang="zh-CN"/>
              <a:t>LSTM</a:t>
            </a:r>
            <a:endParaRPr lang="en-US" altLang="zh-CN"/>
          </a:p>
        </p:txBody>
      </p:sp>
      <p:sp>
        <p:nvSpPr>
          <p:cNvPr id="49155" name="文本占位符 49154"/>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前向传播</a:t>
            </a:r>
            <a:endParaRPr lang="zh-CN" altLang="en-US" dirty="0"/>
          </a:p>
        </p:txBody>
      </p:sp>
      <p:pic>
        <p:nvPicPr>
          <p:cNvPr id="49157" name="图片 49156"/>
          <p:cNvPicPr>
            <a:picLocks noChangeAspect="1"/>
          </p:cNvPicPr>
          <p:nvPr/>
        </p:nvPicPr>
        <p:blipFill>
          <a:blip r:embed="rId1"/>
          <a:stretch>
            <a:fillRect/>
          </a:stretch>
        </p:blipFill>
        <p:spPr>
          <a:xfrm>
            <a:off x="76200" y="2438400"/>
            <a:ext cx="4333875" cy="1238250"/>
          </a:xfrm>
          <a:prstGeom prst="rect">
            <a:avLst/>
          </a:prstGeom>
          <a:noFill/>
          <a:ln w="9525">
            <a:noFill/>
          </a:ln>
        </p:spPr>
      </p:pic>
      <p:pic>
        <p:nvPicPr>
          <p:cNvPr id="49159" name="图片 49158"/>
          <p:cNvPicPr>
            <a:picLocks noChangeAspect="1"/>
          </p:cNvPicPr>
          <p:nvPr/>
        </p:nvPicPr>
        <p:blipFill>
          <a:blip r:embed="rId2"/>
          <a:stretch>
            <a:fillRect/>
          </a:stretch>
        </p:blipFill>
        <p:spPr>
          <a:xfrm>
            <a:off x="152400" y="4191000"/>
            <a:ext cx="3095625" cy="1184275"/>
          </a:xfrm>
          <a:prstGeom prst="rect">
            <a:avLst/>
          </a:prstGeom>
          <a:noFill/>
          <a:ln w="9525">
            <a:noFill/>
          </a:ln>
        </p:spPr>
      </p:pic>
      <p:pic>
        <p:nvPicPr>
          <p:cNvPr id="49160" name="图片 49159"/>
          <p:cNvPicPr>
            <a:picLocks noChangeAspect="1"/>
          </p:cNvPicPr>
          <p:nvPr/>
        </p:nvPicPr>
        <p:blipFill>
          <a:blip r:embed="rId3"/>
          <a:stretch>
            <a:fillRect/>
          </a:stretch>
        </p:blipFill>
        <p:spPr>
          <a:xfrm>
            <a:off x="4109085" y="4267200"/>
            <a:ext cx="4430713" cy="1223963"/>
          </a:xfrm>
          <a:prstGeom prst="rect">
            <a:avLst/>
          </a:prstGeom>
          <a:noFill/>
          <a:ln w="9525">
            <a:noFill/>
          </a:ln>
        </p:spPr>
      </p:pic>
      <p:pic>
        <p:nvPicPr>
          <p:cNvPr id="49161" name="图片 49160"/>
          <p:cNvPicPr>
            <a:picLocks noChangeAspect="1"/>
          </p:cNvPicPr>
          <p:nvPr/>
        </p:nvPicPr>
        <p:blipFill>
          <a:blip r:embed="rId4"/>
          <a:stretch>
            <a:fillRect/>
          </a:stretch>
        </p:blipFill>
        <p:spPr>
          <a:xfrm>
            <a:off x="1981200" y="5867400"/>
            <a:ext cx="1698625" cy="514350"/>
          </a:xfrm>
          <a:prstGeom prst="rect">
            <a:avLst/>
          </a:prstGeom>
          <a:noFill/>
          <a:ln w="9525">
            <a:noFill/>
          </a:ln>
        </p:spPr>
      </p:pic>
      <p:sp>
        <p:nvSpPr>
          <p:cNvPr id="49162" name="文本框 49161"/>
          <p:cNvSpPr txBox="1"/>
          <p:nvPr/>
        </p:nvSpPr>
        <p:spPr>
          <a:xfrm>
            <a:off x="238125" y="2176463"/>
            <a:ext cx="1438275" cy="365125"/>
          </a:xfrm>
          <a:prstGeom prst="rect">
            <a:avLst/>
          </a:prstGeom>
          <a:noFill/>
          <a:ln w="9525">
            <a:noFill/>
          </a:ln>
        </p:spPr>
        <p:txBody>
          <a:bodyPr wrap="square">
            <a:spAutoFit/>
          </a:bodyPr>
          <a:lstStyle/>
          <a:p>
            <a:pPr lvl="0"/>
            <a:r>
              <a:rPr lang="zh-CN" altLang="en-US" dirty="0">
                <a:latin typeface="Arial" panose="020B0604020202020204" pitchFamily="34" charset="0"/>
                <a:ea typeface="宋体" panose="02010600030101010101" pitchFamily="2" charset="-122"/>
              </a:rPr>
              <a:t>Input Gates:</a:t>
            </a:r>
            <a:endParaRPr lang="zh-CN" altLang="en-US" dirty="0">
              <a:latin typeface="Arial" panose="020B0604020202020204" pitchFamily="34" charset="0"/>
              <a:ea typeface="宋体" panose="02010600030101010101" pitchFamily="2" charset="-122"/>
            </a:endParaRPr>
          </a:p>
        </p:txBody>
      </p:sp>
      <p:sp>
        <p:nvSpPr>
          <p:cNvPr id="49163" name="文本框 49162"/>
          <p:cNvSpPr txBox="1"/>
          <p:nvPr/>
        </p:nvSpPr>
        <p:spPr>
          <a:xfrm>
            <a:off x="4756150" y="2225675"/>
            <a:ext cx="17970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Forget Gates:</a:t>
            </a:r>
            <a:endParaRPr lang="zh-CN" altLang="en-US" dirty="0">
              <a:latin typeface="Arial" panose="020B0604020202020204" pitchFamily="34" charset="0"/>
              <a:ea typeface="宋体" panose="02010600030101010101" pitchFamily="2" charset="-122"/>
            </a:endParaRPr>
          </a:p>
        </p:txBody>
      </p:sp>
      <p:sp>
        <p:nvSpPr>
          <p:cNvPr id="49164" name="文本框 49163"/>
          <p:cNvSpPr txBox="1"/>
          <p:nvPr/>
        </p:nvSpPr>
        <p:spPr>
          <a:xfrm>
            <a:off x="288925" y="3841750"/>
            <a:ext cx="143827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Cells:</a:t>
            </a:r>
            <a:endParaRPr lang="zh-CN" altLang="en-US" dirty="0">
              <a:latin typeface="Arial" panose="020B0604020202020204" pitchFamily="34" charset="0"/>
              <a:ea typeface="宋体" panose="02010600030101010101" pitchFamily="2" charset="-122"/>
            </a:endParaRPr>
          </a:p>
        </p:txBody>
      </p:sp>
      <p:sp>
        <p:nvSpPr>
          <p:cNvPr id="49165" name="文本框 49164"/>
          <p:cNvSpPr txBox="1"/>
          <p:nvPr/>
        </p:nvSpPr>
        <p:spPr>
          <a:xfrm>
            <a:off x="4806950" y="3973513"/>
            <a:ext cx="1822450"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Output Gates:</a:t>
            </a:r>
            <a:endParaRPr lang="zh-CN" altLang="en-US" dirty="0">
              <a:latin typeface="Arial" panose="020B0604020202020204" pitchFamily="34" charset="0"/>
              <a:ea typeface="宋体" panose="02010600030101010101" pitchFamily="2" charset="-122"/>
            </a:endParaRPr>
          </a:p>
        </p:txBody>
      </p:sp>
      <p:sp>
        <p:nvSpPr>
          <p:cNvPr id="49166" name="文本框 49165"/>
          <p:cNvSpPr txBox="1"/>
          <p:nvPr/>
        </p:nvSpPr>
        <p:spPr>
          <a:xfrm>
            <a:off x="371475" y="5902325"/>
            <a:ext cx="1838325" cy="365125"/>
          </a:xfrm>
          <a:prstGeom prst="rect">
            <a:avLst/>
          </a:prstGeom>
          <a:noFill/>
          <a:ln w="9525">
            <a:noFill/>
          </a:ln>
        </p:spPr>
        <p:txBody>
          <a:bodyPr vert="horz" wrap="square" anchor="t">
            <a:spAutoFit/>
          </a:bodyPr>
          <a:lstStyle/>
          <a:p>
            <a:pPr lvl="0"/>
            <a:r>
              <a:rPr lang="zh-CN" altLang="en-US" dirty="0">
                <a:latin typeface="Arial" panose="020B0604020202020204" pitchFamily="34" charset="0"/>
                <a:ea typeface="宋体" panose="02010600030101010101" pitchFamily="2" charset="-122"/>
              </a:rPr>
              <a:t>Cell Outputs:</a:t>
            </a:r>
            <a:endParaRPr lang="zh-CN" altLang="en-US" dirty="0">
              <a:latin typeface="Arial" panose="020B0604020202020204" pitchFamily="34" charset="0"/>
              <a:ea typeface="宋体" panose="02010600030101010101" pitchFamily="2" charset="-122"/>
            </a:endParaRPr>
          </a:p>
        </p:txBody>
      </p:sp>
      <p:pic>
        <p:nvPicPr>
          <p:cNvPr id="49156" name="图片 49155"/>
          <p:cNvPicPr>
            <a:picLocks noChangeAspect="1"/>
          </p:cNvPicPr>
          <p:nvPr/>
        </p:nvPicPr>
        <p:blipFill>
          <a:blip r:embed="rId5"/>
          <a:stretch>
            <a:fillRect/>
          </a:stretch>
        </p:blipFill>
        <p:spPr>
          <a:xfrm>
            <a:off x="8444548" y="1259205"/>
            <a:ext cx="3619500" cy="4867275"/>
          </a:xfrm>
          <a:prstGeom prst="rect">
            <a:avLst/>
          </a:prstGeom>
          <a:noFill/>
          <a:ln w="9525">
            <a:noFill/>
          </a:ln>
        </p:spPr>
      </p:pic>
      <p:pic>
        <p:nvPicPr>
          <p:cNvPr id="3" name="图片 2"/>
          <p:cNvPicPr>
            <a:picLocks noChangeAspect="1"/>
          </p:cNvPicPr>
          <p:nvPr/>
        </p:nvPicPr>
        <p:blipFill>
          <a:blip r:embed="rId6"/>
          <a:stretch>
            <a:fillRect/>
          </a:stretch>
        </p:blipFill>
        <p:spPr>
          <a:xfrm>
            <a:off x="4548505" y="2541270"/>
            <a:ext cx="4303395" cy="11353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50177"/>
          <p:cNvSpPr>
            <a:spLocks noGrp="1"/>
          </p:cNvSpPr>
          <p:nvPr>
            <p:ph type="title"/>
          </p:nvPr>
        </p:nvSpPr>
        <p:spPr/>
        <p:txBody>
          <a:bodyPr vert="horz" wrap="square" lIns="91436" tIns="45718" rIns="91436" bIns="45718" anchor="ctr"/>
          <a:lstStyle/>
          <a:p>
            <a:r>
              <a:rPr lang="en-US" altLang="zh-CN"/>
              <a:t>LSTM</a:t>
            </a:r>
            <a:endParaRPr lang="en-US" altLang="zh-CN"/>
          </a:p>
        </p:txBody>
      </p:sp>
      <p:sp>
        <p:nvSpPr>
          <p:cNvPr id="50179" name="文本占位符 50178"/>
          <p:cNvSpPr>
            <a:spLocks noGrp="1"/>
          </p:cNvSpPr>
          <p:nvPr>
            <p:ph type="body" idx="1"/>
          </p:nvPr>
        </p:nvSpPr>
        <p:spPr/>
        <p:txBody>
          <a:bodyPr vert="horz" wrap="square" lIns="91436" tIns="45718" rIns="91436" bIns="45718" anchor="t"/>
          <a:lstStyle/>
          <a:p>
            <a:r>
              <a:rPr lang="zh-CN" altLang="en-US"/>
              <a:t>后向传播</a:t>
            </a:r>
            <a:endParaRPr lang="zh-CN" altLang="en-US"/>
          </a:p>
        </p:txBody>
      </p:sp>
      <p:pic>
        <p:nvPicPr>
          <p:cNvPr id="50180" name="图片 50179"/>
          <p:cNvPicPr>
            <a:picLocks noChangeAspect="1"/>
          </p:cNvPicPr>
          <p:nvPr/>
        </p:nvPicPr>
        <p:blipFill>
          <a:blip r:embed="rId1"/>
          <a:stretch>
            <a:fillRect/>
          </a:stretch>
        </p:blipFill>
        <p:spPr>
          <a:xfrm>
            <a:off x="457200" y="1905000"/>
            <a:ext cx="3619500" cy="4867275"/>
          </a:xfrm>
          <a:prstGeom prst="rect">
            <a:avLst/>
          </a:prstGeom>
          <a:noFill/>
          <a:ln w="9525">
            <a:noFill/>
          </a:ln>
        </p:spPr>
      </p:pic>
      <p:pic>
        <p:nvPicPr>
          <p:cNvPr id="50181" name="图片 50180"/>
          <p:cNvPicPr>
            <a:picLocks noChangeAspect="1"/>
          </p:cNvPicPr>
          <p:nvPr/>
        </p:nvPicPr>
        <p:blipFill>
          <a:blip r:embed="rId2"/>
          <a:stretch>
            <a:fillRect/>
          </a:stretch>
        </p:blipFill>
        <p:spPr>
          <a:xfrm>
            <a:off x="4419600" y="0"/>
            <a:ext cx="7620000" cy="685800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p:txBody>
          <a:bodyPr wrap="square" lIns="91436" tIns="45718" rIns="91436" bIns="45718" anchor="ctr"/>
          <a:p>
            <a:pPr eaLnBrk="1" hangingPunct="1"/>
            <a:r>
              <a:rPr lang="zh-CN" altLang="zh-CN" dirty="0"/>
              <a:t>RNN-LSTMs for Machine Translation</a:t>
            </a:r>
            <a:endParaRPr lang="zh-CN" altLang="zh-CN" dirty="0"/>
          </a:p>
        </p:txBody>
      </p:sp>
      <p:sp>
        <p:nvSpPr>
          <p:cNvPr id="40962" name="Rectangle 3"/>
          <p:cNvSpPr>
            <a:spLocks noGrp="1"/>
          </p:cNvSpPr>
          <p:nvPr>
            <p:ph idx="1"/>
          </p:nvPr>
        </p:nvSpPr>
        <p:spPr/>
        <p:txBody>
          <a:bodyPr wrap="square" lIns="91436" tIns="45718" rIns="91436" bIns="45718" anchor="t"/>
          <a:p>
            <a:pPr eaLnBrk="1" hangingPunct="1"/>
            <a:endParaRPr lang="zh-CN" altLang="zh-CN" dirty="0"/>
          </a:p>
        </p:txBody>
      </p:sp>
      <p:pic>
        <p:nvPicPr>
          <p:cNvPr id="40963" name="Picture 4"/>
          <p:cNvPicPr>
            <a:picLocks noChangeAspect="1"/>
          </p:cNvPicPr>
          <p:nvPr/>
        </p:nvPicPr>
        <p:blipFill>
          <a:blip r:embed="rId1"/>
          <a:stretch>
            <a:fillRect/>
          </a:stretch>
        </p:blipFill>
        <p:spPr>
          <a:xfrm>
            <a:off x="762000" y="1524000"/>
            <a:ext cx="10687050" cy="2514600"/>
          </a:xfrm>
          <a:prstGeom prst="rect">
            <a:avLst/>
          </a:prstGeom>
          <a:noFill/>
          <a:ln w="9525">
            <a:noFill/>
          </a:ln>
        </p:spPr>
      </p:pic>
      <p:sp>
        <p:nvSpPr>
          <p:cNvPr id="40964" name="Text Box 5"/>
          <p:cNvSpPr txBox="1"/>
          <p:nvPr/>
        </p:nvSpPr>
        <p:spPr>
          <a:xfrm>
            <a:off x="1371600" y="4648200"/>
            <a:ext cx="6423025" cy="701675"/>
          </a:xfrm>
          <a:prstGeom prst="rect">
            <a:avLst/>
          </a:prstGeom>
          <a:noFill/>
          <a:ln w="9525">
            <a:noFill/>
          </a:ln>
        </p:spPr>
        <p:txBody>
          <a:bodyPr wrap="none" anchor="t">
            <a:spAutoFit/>
          </a:bodyPr>
          <a:p>
            <a:pPr eaLnBrk="0" hangingPunct="0"/>
            <a:r>
              <a:rPr lang="zh-CN" altLang="zh-CN" sz="2000" dirty="0">
                <a:latin typeface="Arial" panose="020B0604020202020204" pitchFamily="34" charset="0"/>
                <a:ea typeface="宋体" panose="02010600030101010101" pitchFamily="2" charset="-122"/>
              </a:rPr>
              <a:t>Sequence to Sequence Learning with Neural Networks,</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Ilya Sutskever, Oriol Vinyals, Quoc Le, NIPS 2014</a:t>
            </a:r>
            <a:endParaRPr lang="zh-CN" altLang="zh-CN" sz="2000" dirty="0">
              <a:latin typeface="Arial" panose="020B0604020202020204" pitchFamily="34" charset="0"/>
              <a:ea typeface="宋体" panose="02010600030101010101" pitchFamily="2" charset="-122"/>
            </a:endParaRPr>
          </a:p>
        </p:txBody>
      </p:sp>
      <p:sp>
        <p:nvSpPr>
          <p:cNvPr id="40965" name="Text Box 6"/>
          <p:cNvSpPr txBox="1"/>
          <p:nvPr/>
        </p:nvSpPr>
        <p:spPr>
          <a:xfrm>
            <a:off x="1371600" y="5410200"/>
            <a:ext cx="9906000" cy="1006475"/>
          </a:xfrm>
          <a:prstGeom prst="rect">
            <a:avLst/>
          </a:prstGeom>
          <a:noFill/>
          <a:ln w="9525">
            <a:noFill/>
          </a:ln>
        </p:spPr>
        <p:txBody>
          <a:bodyPr anchor="t">
            <a:spAutoFit/>
          </a:bodyPr>
          <a:p>
            <a:pPr eaLnBrk="0" hangingPunct="0"/>
            <a:r>
              <a:rPr lang="zh-CN" altLang="en-US" sz="2000" dirty="0">
                <a:latin typeface="Arial" panose="020B0604020202020204" pitchFamily="34" charset="0"/>
                <a:ea typeface="宋体" panose="02010600030101010101" pitchFamily="2" charset="-122"/>
              </a:rPr>
              <a:t>Learning Phrase Representations using RNN Encoder-Decoder for Statistical Machine Translation, Kyunghyun Cho, Bart van Merrienboer, Caglar Gulcehre, Dzmitry Bahdanau, Fethi Bougares, Holger Schwenk, Yoshua Bengio, EMNLP 2014</a:t>
            </a:r>
            <a:endParaRPr lang="zh-CN" altLang="en-US" sz="2000" dirty="0">
              <a:latin typeface="Arial" panose="020B0604020202020204" pitchFamily="34" charset="0"/>
              <a:ea typeface="宋体" panose="02010600030101010101" pitchFamily="2"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p:txBody>
          <a:bodyPr wrap="square" lIns="91436" tIns="45718" rIns="91436" bIns="45718" anchor="ctr"/>
          <a:p>
            <a:pPr eaLnBrk="1" hangingPunct="1"/>
            <a:r>
              <a:rPr lang="en-US" altLang="zh-CN" dirty="0"/>
              <a:t>Audio </a:t>
            </a:r>
            <a:r>
              <a:rPr lang="zh-CN" altLang="zh-CN" dirty="0"/>
              <a:t>Trend: LSTMs end-to-end!</a:t>
            </a:r>
            <a:endParaRPr lang="zh-CN" altLang="zh-CN" dirty="0"/>
          </a:p>
        </p:txBody>
      </p:sp>
      <p:sp>
        <p:nvSpPr>
          <p:cNvPr id="30722" name="Rectangle 3"/>
          <p:cNvSpPr>
            <a:spLocks noGrp="1"/>
          </p:cNvSpPr>
          <p:nvPr>
            <p:ph idx="1"/>
          </p:nvPr>
        </p:nvSpPr>
        <p:spPr/>
        <p:txBody>
          <a:bodyPr wrap="square" lIns="91436" tIns="45718" rIns="91436" bIns="45718" anchor="t"/>
          <a:p>
            <a:pPr eaLnBrk="1" hangingPunct="1"/>
            <a:endParaRPr lang="zh-CN" altLang="zh-CN" dirty="0"/>
          </a:p>
          <a:p>
            <a:pPr eaLnBrk="1" hangingPunct="1"/>
            <a:endParaRPr lang="zh-CN" altLang="zh-CN" dirty="0"/>
          </a:p>
          <a:p>
            <a:pPr eaLnBrk="1" hangingPunct="1"/>
            <a:endParaRPr lang="zh-CN" altLang="zh-CN" dirty="0"/>
          </a:p>
          <a:p>
            <a:pPr eaLnBrk="1" hangingPunct="1"/>
            <a:r>
              <a:rPr lang="zh-CN" altLang="zh-CN" dirty="0"/>
              <a:t>Train recurrent models that also incorporate </a:t>
            </a:r>
            <a:r>
              <a:rPr lang="zh-CN" altLang="zh-CN" b="1" dirty="0"/>
              <a:t>Lexical</a:t>
            </a:r>
            <a:r>
              <a:rPr lang="zh-CN" altLang="zh-CN" dirty="0"/>
              <a:t> and </a:t>
            </a:r>
            <a:r>
              <a:rPr lang="zh-CN" altLang="zh-CN" b="1" dirty="0"/>
              <a:t>Language Modeling</a:t>
            </a:r>
            <a:r>
              <a:rPr lang="zh-CN" altLang="zh-CN" dirty="0"/>
              <a:t>.</a:t>
            </a:r>
            <a:endParaRPr lang="zh-CN" altLang="zh-CN" dirty="0"/>
          </a:p>
          <a:p>
            <a:pPr eaLnBrk="1" hangingPunct="1">
              <a:buNone/>
            </a:pPr>
            <a:endParaRPr lang="zh-CN" altLang="zh-CN" dirty="0"/>
          </a:p>
        </p:txBody>
      </p:sp>
      <p:pic>
        <p:nvPicPr>
          <p:cNvPr id="30723" name="Picture 4"/>
          <p:cNvPicPr>
            <a:picLocks noChangeAspect="1"/>
          </p:cNvPicPr>
          <p:nvPr/>
        </p:nvPicPr>
        <p:blipFill>
          <a:blip r:embed="rId1"/>
          <a:stretch>
            <a:fillRect/>
          </a:stretch>
        </p:blipFill>
        <p:spPr>
          <a:xfrm>
            <a:off x="685800" y="1752600"/>
            <a:ext cx="11288713" cy="1295400"/>
          </a:xfrm>
          <a:prstGeom prst="rect">
            <a:avLst/>
          </a:prstGeom>
          <a:noFill/>
          <a:ln w="9525">
            <a:noFill/>
          </a:ln>
        </p:spPr>
      </p:pic>
      <p:sp>
        <p:nvSpPr>
          <p:cNvPr id="30724" name="Text Box 5"/>
          <p:cNvSpPr txBox="1"/>
          <p:nvPr/>
        </p:nvSpPr>
        <p:spPr>
          <a:xfrm>
            <a:off x="609600" y="4876800"/>
            <a:ext cx="11398250" cy="1006475"/>
          </a:xfrm>
          <a:prstGeom prst="rect">
            <a:avLst/>
          </a:prstGeom>
          <a:noFill/>
          <a:ln w="9525">
            <a:noFill/>
          </a:ln>
        </p:spPr>
        <p:txBody>
          <a:bodyPr wrap="none" anchor="t">
            <a:spAutoFit/>
          </a:bodyPr>
          <a:p>
            <a:pPr eaLnBrk="0" hangingPunct="0"/>
            <a:r>
              <a:rPr lang="zh-CN" altLang="zh-CN" sz="2000" dirty="0">
                <a:latin typeface="Arial" panose="020B0604020202020204" pitchFamily="34" charset="0"/>
                <a:ea typeface="宋体" panose="02010600030101010101" pitchFamily="2" charset="-122"/>
              </a:rPr>
              <a:t>Fast and Accurate Recurrent Neural Network Acoustic Models for Speech Recognition, H. Sak et al.</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Deep Speech: Scaling up end-to-end speech recognition, A. Hannun et al.</a:t>
            </a:r>
            <a:endParaRPr lang="zh-CN" altLang="zh-CN" sz="2000" dirty="0">
              <a:latin typeface="Arial" panose="020B0604020202020204" pitchFamily="34" charset="0"/>
              <a:ea typeface="宋体" panose="02010600030101010101" pitchFamily="2" charset="-122"/>
            </a:endParaRPr>
          </a:p>
          <a:p>
            <a:pPr eaLnBrk="0" hangingPunct="0"/>
            <a:r>
              <a:rPr lang="zh-CN" altLang="zh-CN" sz="2000" dirty="0">
                <a:latin typeface="Arial" panose="020B0604020202020204" pitchFamily="34" charset="0"/>
                <a:ea typeface="宋体" panose="02010600030101010101" pitchFamily="2" charset="-122"/>
              </a:rPr>
              <a:t>Listen, Attend and Spell, W. Chan et al.</a:t>
            </a:r>
            <a:endParaRPr lang="zh-CN" altLang="zh-CN" sz="2000" dirty="0">
              <a:latin typeface="Arial" panose="020B0604020202020204" pitchFamily="34"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52225"/>
          <p:cNvSpPr>
            <a:spLocks noGrp="1"/>
          </p:cNvSpPr>
          <p:nvPr>
            <p:ph type="ctrTitle"/>
          </p:nvPr>
        </p:nvSpPr>
        <p:spPr>
          <a:xfrm>
            <a:off x="914400" y="2130425"/>
            <a:ext cx="10363200" cy="1470025"/>
          </a:xfrm>
        </p:spPr>
        <p:txBody>
          <a:bodyPr vert="horz" wrap="square" lIns="91436" tIns="45718" rIns="91436" bIns="45718" anchor="ctr"/>
          <a:lstStyle/>
          <a:p>
            <a:pPr>
              <a:buNone/>
            </a:pPr>
            <a:r>
              <a:rPr lang="en-US" altLang="zh-CN" sz="4400" kern="1200">
                <a:latin typeface="Calibri" panose="020F0502020204030204" pitchFamily="2" charset="0"/>
                <a:ea typeface="Arial" panose="020B0604020202020204" pitchFamily="34" charset="0"/>
                <a:sym typeface="Arial" panose="020B0604020202020204" pitchFamily="34" charset="0"/>
              </a:rPr>
              <a:t>Deep learning in practice</a:t>
            </a:r>
            <a:endParaRPr lang="en-US" altLang="zh-CN" sz="44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90114" name="Rectangle 3"/>
          <p:cNvSpPr>
            <a:spLocks noGrp="1"/>
          </p:cNvSpPr>
          <p:nvPr>
            <p:ph idx="1"/>
          </p:nvPr>
        </p:nvSpPr>
        <p:spPr/>
        <p:txBody>
          <a:bodyPr wrap="square" lIns="91436" tIns="45718" rIns="91436" bIns="45718" anchor="t"/>
          <a:lstStyle/>
          <a:p>
            <a:pPr eaLnBrk="1" hangingPunct="1"/>
            <a:r>
              <a:rPr lang="en-US" altLang="zh-CN" dirty="0">
                <a:ea typeface="宋体" panose="02010600030101010101" pitchFamily="2" charset="-122"/>
              </a:rPr>
              <a:t>CD-K</a:t>
            </a:r>
            <a:r>
              <a:rPr lang="zh-CN" altLang="en-US" dirty="0">
                <a:ea typeface="宋体" panose="02010600030101010101" pitchFamily="2" charset="-122"/>
              </a:rPr>
              <a:t>算法</a:t>
            </a:r>
            <a:endParaRPr lang="zh-CN" altLang="en-US" dirty="0">
              <a:ea typeface="宋体" panose="02010600030101010101" pitchFamily="2" charset="-122"/>
            </a:endParaRPr>
          </a:p>
        </p:txBody>
      </p:sp>
      <p:pic>
        <p:nvPicPr>
          <p:cNvPr id="90115" name="Picture 4"/>
          <p:cNvPicPr>
            <a:picLocks noChangeAspect="1"/>
          </p:cNvPicPr>
          <p:nvPr/>
        </p:nvPicPr>
        <p:blipFill>
          <a:blip r:embed="rId1"/>
          <a:stretch>
            <a:fillRect/>
          </a:stretch>
        </p:blipFill>
        <p:spPr>
          <a:xfrm>
            <a:off x="3115945" y="1449070"/>
            <a:ext cx="7232650" cy="1123950"/>
          </a:xfrm>
          <a:prstGeom prst="rect">
            <a:avLst/>
          </a:prstGeom>
          <a:noFill/>
          <a:ln w="9525">
            <a:noFill/>
          </a:ln>
        </p:spPr>
      </p:pic>
      <p:pic>
        <p:nvPicPr>
          <p:cNvPr id="90116" name="Picture 5"/>
          <p:cNvPicPr>
            <a:picLocks noChangeAspect="1"/>
          </p:cNvPicPr>
          <p:nvPr/>
        </p:nvPicPr>
        <p:blipFill>
          <a:blip r:embed="rId2"/>
          <a:stretch>
            <a:fillRect/>
          </a:stretch>
        </p:blipFill>
        <p:spPr>
          <a:xfrm>
            <a:off x="3115945" y="2925445"/>
            <a:ext cx="7162800" cy="1333500"/>
          </a:xfrm>
          <a:prstGeom prst="rect">
            <a:avLst/>
          </a:prstGeom>
          <a:noFill/>
          <a:ln w="9525">
            <a:noFill/>
          </a:ln>
        </p:spPr>
      </p:pic>
      <p:sp>
        <p:nvSpPr>
          <p:cNvPr id="90117" name="AutoShape 6"/>
          <p:cNvSpPr/>
          <p:nvPr/>
        </p:nvSpPr>
        <p:spPr>
          <a:xfrm>
            <a:off x="6621145" y="25920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sp>
        <p:nvSpPr>
          <p:cNvPr id="90118" name="AutoShape 7"/>
          <p:cNvSpPr/>
          <p:nvPr/>
        </p:nvSpPr>
        <p:spPr>
          <a:xfrm>
            <a:off x="6621145" y="4268470"/>
            <a:ext cx="533400" cy="304800"/>
          </a:xfrm>
          <a:prstGeom prst="downArrow">
            <a:avLst>
              <a:gd name="adj1" fmla="val 50000"/>
              <a:gd name="adj2" fmla="val 25000"/>
            </a:avLst>
          </a:prstGeom>
          <a:solidFill>
            <a:srgbClr val="CCFFFF"/>
          </a:solidFill>
          <a:ln w="9525" cap="flat" cmpd="sng">
            <a:solidFill>
              <a:schemeClr val="tx1"/>
            </a:solidFill>
            <a:prstDash val="solid"/>
            <a:miter/>
            <a:headEnd type="none" w="med" len="med"/>
            <a:tailEnd type="none" w="med" len="med"/>
          </a:ln>
        </p:spPr>
        <p:txBody>
          <a:bodyPr vert="eaVert" anchor="ctr"/>
          <a:lstStyle/>
          <a:p>
            <a:pPr lvl="0" indent="0" eaLnBrk="0" hangingPunct="0"/>
            <a:endParaRPr lang="zh-CN" altLang="en-US" dirty="0">
              <a:latin typeface="Arial" panose="020B0604020202020204" pitchFamily="34" charset="0"/>
              <a:ea typeface="宋体" panose="02010600030101010101" pitchFamily="2" charset="-122"/>
            </a:endParaRPr>
          </a:p>
        </p:txBody>
      </p:sp>
      <p:pic>
        <p:nvPicPr>
          <p:cNvPr id="90119" name="Picture 8"/>
          <p:cNvPicPr>
            <a:picLocks noChangeAspect="1"/>
          </p:cNvPicPr>
          <p:nvPr/>
        </p:nvPicPr>
        <p:blipFill>
          <a:blip r:embed="rId3"/>
          <a:stretch>
            <a:fillRect/>
          </a:stretch>
        </p:blipFill>
        <p:spPr>
          <a:xfrm>
            <a:off x="2888933" y="4573270"/>
            <a:ext cx="8458200" cy="214630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5324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开源平台</a:t>
            </a:r>
            <a:endParaRPr lang="zh-CN" altLang="en-US" dirty="0"/>
          </a:p>
        </p:txBody>
      </p:sp>
      <p:sp>
        <p:nvSpPr>
          <p:cNvPr id="53251" name="文本占位符 53250"/>
          <p:cNvSpPr>
            <a:spLocks noGrp="1"/>
          </p:cNvSpPr>
          <p:nvPr>
            <p:ph type="body" idx="1"/>
          </p:nvPr>
        </p:nvSpPr>
        <p:spPr>
          <a:xfrm>
            <a:off x="1077595" y="1397000"/>
            <a:ext cx="10708005" cy="4729480"/>
          </a:xfrm>
        </p:spPr>
        <p:txBody>
          <a:bodyPr vert="horz" wrap="square" lIns="91436" tIns="45718" rIns="91436" bIns="45718" anchor="t"/>
          <a:lstStyle/>
          <a:p>
            <a:pPr>
              <a:lnSpc>
                <a:spcPct val="80000"/>
              </a:lnSpc>
            </a:pPr>
            <a:r>
              <a:rPr lang="zh-CN" altLang="en-US" sz="2800" dirty="0"/>
              <a:t>Theano</a:t>
            </a:r>
            <a:endParaRPr lang="zh-CN" altLang="en-US" sz="2800" dirty="0"/>
          </a:p>
          <a:p>
            <a:pPr lvl="1">
              <a:lnSpc>
                <a:spcPct val="80000"/>
              </a:lnSpc>
            </a:pPr>
            <a:r>
              <a:rPr lang="zh-CN" altLang="en-US" sz="2100" dirty="0"/>
              <a:t>Python</a:t>
            </a:r>
            <a:endParaRPr lang="zh-CN" altLang="en-US" sz="2100" dirty="0"/>
          </a:p>
          <a:p>
            <a:pPr lvl="1">
              <a:lnSpc>
                <a:spcPct val="80000"/>
              </a:lnSpc>
            </a:pPr>
            <a:r>
              <a:rPr lang="zh-CN" altLang="en-US" sz="2400" dirty="0"/>
              <a:t> Automatic differentiation</a:t>
            </a:r>
            <a:endParaRPr lang="zh-CN" altLang="en-US" sz="2400" dirty="0"/>
          </a:p>
          <a:p>
            <a:pPr>
              <a:lnSpc>
                <a:spcPct val="80000"/>
              </a:lnSpc>
            </a:pPr>
            <a:r>
              <a:rPr lang="zh-CN" altLang="en-US" sz="2800" dirty="0"/>
              <a:t>Caffee</a:t>
            </a:r>
            <a:endParaRPr lang="zh-CN" altLang="en-US" sz="2800" dirty="0"/>
          </a:p>
          <a:p>
            <a:pPr lvl="1">
              <a:lnSpc>
                <a:spcPct val="80000"/>
              </a:lnSpc>
            </a:pPr>
            <a:r>
              <a:rPr lang="zh-CN" altLang="en-US" sz="2100" dirty="0"/>
              <a:t>C++</a:t>
            </a:r>
            <a:endParaRPr lang="zh-CN" altLang="en-US" sz="2100" dirty="0"/>
          </a:p>
          <a:p>
            <a:pPr lvl="1">
              <a:lnSpc>
                <a:spcPct val="80000"/>
              </a:lnSpc>
            </a:pPr>
            <a:r>
              <a:rPr lang="zh-CN" altLang="en-US" sz="2400" dirty="0"/>
              <a:t>Fast</a:t>
            </a:r>
            <a:endParaRPr lang="zh-CN" altLang="en-US" sz="2400" dirty="0"/>
          </a:p>
          <a:p>
            <a:pPr lvl="1">
              <a:lnSpc>
                <a:spcPct val="80000"/>
              </a:lnSpc>
            </a:pPr>
            <a:r>
              <a:rPr lang="zh-CN" altLang="en-US" sz="2400" dirty="0"/>
              <a:t>Highly modularized</a:t>
            </a:r>
            <a:endParaRPr lang="zh-CN" altLang="en-US" sz="2400" dirty="0"/>
          </a:p>
          <a:p>
            <a:pPr>
              <a:lnSpc>
                <a:spcPct val="80000"/>
              </a:lnSpc>
            </a:pPr>
            <a:r>
              <a:rPr lang="zh-CN" altLang="en-US" sz="2800" dirty="0"/>
              <a:t>Torch 7</a:t>
            </a:r>
            <a:endParaRPr lang="zh-CN" altLang="en-US" sz="2800" dirty="0"/>
          </a:p>
          <a:p>
            <a:pPr lvl="1">
              <a:lnSpc>
                <a:spcPct val="80000"/>
              </a:lnSpc>
            </a:pPr>
            <a:r>
              <a:rPr lang="zh-CN" altLang="en-US" sz="2100" dirty="0"/>
              <a:t>C++ and Lua</a:t>
            </a:r>
            <a:endParaRPr lang="zh-CN" altLang="en-US" sz="2100" dirty="0"/>
          </a:p>
          <a:p>
            <a:pPr lvl="0">
              <a:lnSpc>
                <a:spcPct val="80000"/>
              </a:lnSpc>
            </a:pPr>
            <a:r>
              <a:rPr lang="en-US" altLang="zh-CN" sz="2800" dirty="0"/>
              <a:t>TensorFlow</a:t>
            </a:r>
            <a:endParaRPr lang="en-US" altLang="zh-CN" sz="2800" dirty="0"/>
          </a:p>
          <a:p>
            <a:pPr lvl="1">
              <a:lnSpc>
                <a:spcPct val="80000"/>
              </a:lnSpc>
            </a:pPr>
            <a:r>
              <a:rPr lang="en-US" altLang="zh-CN" sz="2450" dirty="0"/>
              <a:t>Google</a:t>
            </a:r>
            <a:endParaRPr lang="en-US" altLang="zh-CN" sz="2450" dirty="0"/>
          </a:p>
          <a:p>
            <a:pPr lvl="0">
              <a:lnSpc>
                <a:spcPct val="80000"/>
              </a:lnSpc>
            </a:pPr>
            <a:r>
              <a:rPr lang="zh-CN" altLang="en-US" sz="2800" dirty="0"/>
              <a:t>PaddlePaddle</a:t>
            </a:r>
            <a:endParaRPr lang="zh-CN" altLang="en-US" sz="2800" dirty="0"/>
          </a:p>
          <a:p>
            <a:pPr lvl="1">
              <a:lnSpc>
                <a:spcPct val="80000"/>
              </a:lnSpc>
            </a:pPr>
            <a:r>
              <a:rPr lang="en-US" altLang="zh-CN" sz="2450" dirty="0"/>
              <a:t>Baidu</a:t>
            </a:r>
            <a:endParaRPr lang="en-US" altLang="zh-CN" sz="2450" dirty="0"/>
          </a:p>
          <a:p>
            <a:pPr>
              <a:lnSpc>
                <a:spcPct val="80000"/>
              </a:lnSpc>
            </a:pPr>
            <a:r>
              <a:rPr lang="zh-CN" altLang="en-US" sz="2800" dirty="0">
                <a:ea typeface="宋体" panose="02010600030101010101" pitchFamily="2" charset="-122"/>
              </a:rPr>
              <a:t>……</a:t>
            </a:r>
            <a:endParaRPr lang="zh-CN" altLang="en-US" sz="2800" dirty="0"/>
          </a:p>
        </p:txBody>
      </p:sp>
      <p:graphicFrame>
        <p:nvGraphicFramePr>
          <p:cNvPr id="53252" name="对象 53251"/>
          <p:cNvGraphicFramePr/>
          <p:nvPr/>
        </p:nvGraphicFramePr>
        <p:xfrm>
          <a:off x="6553200" y="1828800"/>
          <a:ext cx="4343400" cy="3736975"/>
        </p:xfrm>
        <a:graphic>
          <a:graphicData uri="http://schemas.openxmlformats.org/presentationml/2006/ole">
            <mc:AlternateContent xmlns:mc="http://schemas.openxmlformats.org/markup-compatibility/2006">
              <mc:Choice xmlns:v="urn:schemas-microsoft-com:vml" Requires="v">
                <p:oleObj spid="_x0000_s14338" name="" r:id="rId1" imgW="3905250" imgH="2971800" progId="Paint.Picture">
                  <p:embed/>
                </p:oleObj>
              </mc:Choice>
              <mc:Fallback>
                <p:oleObj name="" r:id="rId1" imgW="3905250" imgH="2971800" progId="Paint.Picture">
                  <p:embed/>
                  <p:pic>
                    <p:nvPicPr>
                      <p:cNvPr id="0" name="图片 3102"/>
                      <p:cNvPicPr/>
                      <p:nvPr/>
                    </p:nvPicPr>
                    <p:blipFill>
                      <a:blip r:embed="rId2"/>
                      <a:stretch>
                        <a:fillRect/>
                      </a:stretch>
                    </p:blipFill>
                    <p:spPr>
                      <a:xfrm>
                        <a:off x="6553200" y="1828800"/>
                        <a:ext cx="4343400" cy="3736975"/>
                      </a:xfrm>
                      <a:prstGeom prst="rect">
                        <a:avLst/>
                      </a:prstGeom>
                      <a:noFill/>
                      <a:ln w="38100">
                        <a:noFill/>
                        <a:miter/>
                      </a:ln>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54273"/>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监控梯度</a:t>
            </a:r>
            <a:endParaRPr lang="zh-CN" altLang="en-US" dirty="0">
              <a:ea typeface="宋体" panose="02010600030101010101" pitchFamily="2" charset="-122"/>
            </a:endParaRPr>
          </a:p>
        </p:txBody>
      </p:sp>
      <p:sp>
        <p:nvSpPr>
          <p:cNvPr id="54275" name="文本框 54274"/>
          <p:cNvSpPr txBox="1"/>
          <p:nvPr/>
        </p:nvSpPr>
        <p:spPr>
          <a:xfrm>
            <a:off x="838200" y="1447800"/>
            <a:ext cx="6553200" cy="2054225"/>
          </a:xfrm>
          <a:prstGeom prst="rect">
            <a:avLst/>
          </a:prstGeom>
          <a:noFill/>
          <a:ln w="9525" cap="flat" cmpd="sng">
            <a:solidFill>
              <a:schemeClr val="tx1"/>
            </a:solidFill>
            <a:prstDash val="solid"/>
            <a:miter/>
            <a:headEnd type="none" w="med" len="med"/>
            <a:tailEnd type="none" w="med" len="med"/>
          </a:ln>
        </p:spPr>
        <p:txBody>
          <a:bodyPr wrap="square" lIns="90170" tIns="46990" rIns="90170" bIns="46990">
            <a:spAutoFit/>
          </a:bodyPr>
          <a:lstStyle/>
          <a:p>
            <a:pPr lvl="0"/>
            <a:r>
              <a:rPr lang="zh-CN" altLang="en-US" sz="3200" dirty="0">
                <a:latin typeface="Arial" panose="020B0604020202020204" pitchFamily="34" charset="0"/>
                <a:ea typeface="宋体" panose="02010600030101010101" pitchFamily="2" charset="-122"/>
              </a:rPr>
              <a:t>Repeat: update                       by</a:t>
            </a:r>
            <a:endParaRPr lang="zh-CN" altLang="en-US" sz="3200" dirty="0">
              <a:latin typeface="Arial" panose="020B0604020202020204" pitchFamily="34" charset="0"/>
              <a:ea typeface="宋体" panose="02010600030101010101" pitchFamily="2" charset="-122"/>
            </a:endParaRPr>
          </a:p>
          <a:p>
            <a:pPr lvl="0"/>
            <a:endParaRPr lang="zh-CN" altLang="en-US" sz="3200" dirty="0">
              <a:latin typeface="Arial" panose="020B0604020202020204" pitchFamily="34" charset="0"/>
              <a:ea typeface="宋体" panose="02010600030101010101" pitchFamily="2" charset="-122"/>
            </a:endParaRPr>
          </a:p>
          <a:p>
            <a:pPr lvl="0"/>
            <a:endParaRPr lang="zh-CN" altLang="en-US" sz="3200" dirty="0">
              <a:latin typeface="Arial" panose="020B0604020202020204" pitchFamily="34" charset="0"/>
              <a:ea typeface="宋体" panose="02010600030101010101" pitchFamily="2" charset="-122"/>
            </a:endParaRPr>
          </a:p>
          <a:p>
            <a:pPr lvl="0"/>
            <a:r>
              <a:rPr lang="zh-CN" altLang="en-US" sz="3200" dirty="0">
                <a:latin typeface="Arial" panose="020B0604020202020204" pitchFamily="34" charset="0"/>
                <a:ea typeface="宋体" panose="02010600030101010101" pitchFamily="2" charset="-122"/>
              </a:rPr>
              <a:t>Until convergence.</a:t>
            </a:r>
            <a:endParaRPr lang="zh-CN" altLang="en-US" sz="3200" dirty="0">
              <a:latin typeface="Arial" panose="020B0604020202020204" pitchFamily="34" charset="0"/>
              <a:ea typeface="宋体" panose="02010600030101010101" pitchFamily="2" charset="-122"/>
            </a:endParaRPr>
          </a:p>
        </p:txBody>
      </p:sp>
      <p:graphicFrame>
        <p:nvGraphicFramePr>
          <p:cNvPr id="54276" name="对象 54275">
            <a:hlinkClick r:id="" action="ppaction://ole?verb=0"/>
          </p:cNvPr>
          <p:cNvGraphicFramePr>
            <a:graphicFrameLocks noChangeAspect="1"/>
          </p:cNvGraphicFramePr>
          <p:nvPr/>
        </p:nvGraphicFramePr>
        <p:xfrm>
          <a:off x="3886200" y="1447800"/>
          <a:ext cx="2209800" cy="663575"/>
        </p:xfrm>
        <a:graphic>
          <a:graphicData uri="http://schemas.openxmlformats.org/presentationml/2006/ole">
            <mc:AlternateContent xmlns:mc="http://schemas.openxmlformats.org/markup-compatibility/2006">
              <mc:Choice xmlns:v="urn:schemas-microsoft-com:vml" Requires="v">
                <p:oleObj spid="_x0000_s15364" name="" r:id="rId1" imgW="762000" imgH="228600" progId="Equation.KSEE3">
                  <p:embed/>
                </p:oleObj>
              </mc:Choice>
              <mc:Fallback>
                <p:oleObj name="" r:id="rId1" imgW="762000" imgH="228600" progId="Equation.KSEE3">
                  <p:embed/>
                  <p:pic>
                    <p:nvPicPr>
                      <p:cNvPr id="0" name="图片 3099"/>
                      <p:cNvPicPr/>
                      <p:nvPr/>
                    </p:nvPicPr>
                    <p:blipFill>
                      <a:blip r:embed="rId2"/>
                      <a:stretch>
                        <a:fillRect/>
                      </a:stretch>
                    </p:blipFill>
                    <p:spPr>
                      <a:xfrm>
                        <a:off x="3886200" y="1447800"/>
                        <a:ext cx="2209800" cy="663575"/>
                      </a:xfrm>
                      <a:prstGeom prst="rect">
                        <a:avLst/>
                      </a:prstGeom>
                      <a:noFill/>
                      <a:ln w="38100">
                        <a:noFill/>
                        <a:miter/>
                      </a:ln>
                    </p:spPr>
                  </p:pic>
                </p:oleObj>
              </mc:Fallback>
            </mc:AlternateContent>
          </a:graphicData>
        </a:graphic>
      </p:graphicFrame>
      <p:graphicFrame>
        <p:nvGraphicFramePr>
          <p:cNvPr id="54277" name="对象 54276">
            <a:hlinkClick r:id="" action="ppaction://ole?verb=0"/>
          </p:cNvPr>
          <p:cNvGraphicFramePr>
            <a:graphicFrameLocks noChangeAspect="1"/>
          </p:cNvGraphicFramePr>
          <p:nvPr/>
        </p:nvGraphicFramePr>
        <p:xfrm>
          <a:off x="1600200" y="1981200"/>
          <a:ext cx="4408488" cy="1093788"/>
        </p:xfrm>
        <a:graphic>
          <a:graphicData uri="http://schemas.openxmlformats.org/presentationml/2006/ole">
            <mc:AlternateContent xmlns:mc="http://schemas.openxmlformats.org/markup-compatibility/2006">
              <mc:Choice xmlns:v="urn:schemas-microsoft-com:vml" Requires="v">
                <p:oleObj spid="_x0000_s15365" name="" r:id="rId3" imgW="1790700" imgH="444500" progId="Equation.KSEE3">
                  <p:embed/>
                </p:oleObj>
              </mc:Choice>
              <mc:Fallback>
                <p:oleObj name="" r:id="rId3" imgW="1790700" imgH="444500" progId="Equation.KSEE3">
                  <p:embed/>
                  <p:pic>
                    <p:nvPicPr>
                      <p:cNvPr id="0" name="图片 3100"/>
                      <p:cNvPicPr/>
                      <p:nvPr/>
                    </p:nvPicPr>
                    <p:blipFill>
                      <a:blip r:embed="rId4"/>
                      <a:stretch>
                        <a:fillRect/>
                      </a:stretch>
                    </p:blipFill>
                    <p:spPr>
                      <a:xfrm>
                        <a:off x="1600200" y="1981200"/>
                        <a:ext cx="4408488" cy="1093788"/>
                      </a:xfrm>
                      <a:prstGeom prst="rect">
                        <a:avLst/>
                      </a:prstGeom>
                      <a:noFill/>
                      <a:ln w="38100">
                        <a:noFill/>
                        <a:miter/>
                      </a:ln>
                    </p:spPr>
                  </p:pic>
                </p:oleObj>
              </mc:Fallback>
            </mc:AlternateContent>
          </a:graphicData>
        </a:graphic>
      </p:graphicFrame>
      <p:sp>
        <p:nvSpPr>
          <p:cNvPr id="54278" name="文本框 54277"/>
          <p:cNvSpPr txBox="1"/>
          <p:nvPr/>
        </p:nvSpPr>
        <p:spPr>
          <a:xfrm>
            <a:off x="1905000" y="3810000"/>
            <a:ext cx="2876550" cy="517525"/>
          </a:xfrm>
          <a:prstGeom prst="rect">
            <a:avLst/>
          </a:prstGeom>
          <a:noFill/>
          <a:ln w="9525">
            <a:noFill/>
          </a:ln>
        </p:spPr>
        <p:txBody>
          <a:bodyPr wrap="none" anchor="t">
            <a:spAutoFit/>
          </a:bodyPr>
          <a:lstStyle/>
          <a:p>
            <a:pPr lvl="0"/>
            <a:r>
              <a:rPr lang="en-US" altLang="zh-CN" sz="2800">
                <a:latin typeface="Arial" panose="020B0604020202020204" pitchFamily="34" charset="0"/>
                <a:ea typeface="宋体" panose="02010600030101010101" pitchFamily="2" charset="-122"/>
              </a:rPr>
              <a:t>Finite Difference:</a:t>
            </a:r>
            <a:endParaRPr lang="en-US" altLang="zh-CN" sz="2800">
              <a:latin typeface="Arial" panose="020B0604020202020204" pitchFamily="34" charset="0"/>
              <a:ea typeface="宋体" panose="02010600030101010101" pitchFamily="2" charset="-122"/>
            </a:endParaRPr>
          </a:p>
        </p:txBody>
      </p:sp>
      <p:graphicFrame>
        <p:nvGraphicFramePr>
          <p:cNvPr id="54279" name="对象 54278">
            <a:hlinkClick r:id="" action="ppaction://ole?verb=0"/>
          </p:cNvPr>
          <p:cNvGraphicFramePr>
            <a:graphicFrameLocks noChangeAspect="1"/>
          </p:cNvGraphicFramePr>
          <p:nvPr/>
        </p:nvGraphicFramePr>
        <p:xfrm>
          <a:off x="3733800" y="4267200"/>
          <a:ext cx="6705600" cy="2327275"/>
        </p:xfrm>
        <a:graphic>
          <a:graphicData uri="http://schemas.openxmlformats.org/presentationml/2006/ole">
            <mc:AlternateContent xmlns:mc="http://schemas.openxmlformats.org/markup-compatibility/2006">
              <mc:Choice xmlns:v="urn:schemas-microsoft-com:vml" Requires="v">
                <p:oleObj spid="_x0000_s15366" name="" r:id="rId5" imgW="2781300" imgH="965200" progId="Equation.KSEE3">
                  <p:embed/>
                </p:oleObj>
              </mc:Choice>
              <mc:Fallback>
                <p:oleObj name="" r:id="rId5" imgW="2781300" imgH="965200" progId="Equation.KSEE3">
                  <p:embed/>
                  <p:pic>
                    <p:nvPicPr>
                      <p:cNvPr id="0" name="图片 3101"/>
                      <p:cNvPicPr/>
                      <p:nvPr/>
                    </p:nvPicPr>
                    <p:blipFill>
                      <a:blip r:embed="rId6"/>
                      <a:stretch>
                        <a:fillRect/>
                      </a:stretch>
                    </p:blipFill>
                    <p:spPr>
                      <a:xfrm>
                        <a:off x="3733800" y="4267200"/>
                        <a:ext cx="6705600" cy="2327275"/>
                      </a:xfrm>
                      <a:prstGeom prst="rect">
                        <a:avLst/>
                      </a:prstGeom>
                      <a:noFill/>
                      <a:ln w="38100">
                        <a:noFill/>
                        <a:miter/>
                      </a:ln>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55297"/>
          <p:cNvSpPr>
            <a:spLocks noGrp="1"/>
          </p:cNvSpPr>
          <p:nvPr>
            <p:ph type="title"/>
          </p:nvPr>
        </p:nvSpPr>
        <p:spPr/>
        <p:txBody>
          <a:bodyPr vert="horz" wrap="square" lIns="91436" tIns="45718" rIns="91436" bIns="45718" anchor="ctr"/>
          <a:lstStyle/>
          <a:p>
            <a:r>
              <a:rPr lang="en-US" altLang="zh-CN"/>
              <a:t>Mini-Batch</a:t>
            </a:r>
            <a:endParaRPr lang="en-US" altLang="zh-CN"/>
          </a:p>
        </p:txBody>
      </p:sp>
      <p:sp>
        <p:nvSpPr>
          <p:cNvPr id="55299" name="文本占位符 55298"/>
          <p:cNvSpPr>
            <a:spLocks noGrp="1"/>
          </p:cNvSpPr>
          <p:nvPr>
            <p:ph type="body" idx="1"/>
          </p:nvPr>
        </p:nvSpPr>
        <p:spPr/>
        <p:txBody>
          <a:bodyPr vert="horz" wrap="square" lIns="91436" tIns="45718" rIns="91436" bIns="45718" anchor="t"/>
          <a:lstStyle/>
          <a:p>
            <a:r>
              <a:rPr lang="en-US" altLang="zh-CN"/>
              <a:t>Use mini-batch:</a:t>
            </a:r>
            <a:endParaRPr lang="en-US" altLang="zh-CN"/>
          </a:p>
          <a:p>
            <a:endParaRPr lang="en-US" altLang="zh-CN"/>
          </a:p>
          <a:p>
            <a:endParaRPr lang="en-US" altLang="zh-CN"/>
          </a:p>
          <a:p>
            <a:endParaRPr lang="en-US" altLang="zh-CN"/>
          </a:p>
          <a:p>
            <a:r>
              <a:rPr lang="en-US" altLang="zh-CN"/>
              <a:t>Convergence speed.</a:t>
            </a:r>
            <a:endParaRPr lang="en-US" altLang="zh-CN"/>
          </a:p>
          <a:p>
            <a:r>
              <a:rPr lang="en-US" altLang="zh-CN"/>
              <a:t>Parallelism.</a:t>
            </a:r>
            <a:endParaRPr lang="en-US" altLang="zh-CN"/>
          </a:p>
        </p:txBody>
      </p:sp>
      <p:graphicFrame>
        <p:nvGraphicFramePr>
          <p:cNvPr id="55300" name="对象 55299">
            <a:hlinkClick r:id="" action="ppaction://ole?verb=0"/>
          </p:cNvPr>
          <p:cNvGraphicFramePr>
            <a:graphicFrameLocks noChangeAspect="1"/>
          </p:cNvGraphicFramePr>
          <p:nvPr/>
        </p:nvGraphicFramePr>
        <p:xfrm>
          <a:off x="2133600" y="2057400"/>
          <a:ext cx="7167563" cy="1327150"/>
        </p:xfrm>
        <a:graphic>
          <a:graphicData uri="http://schemas.openxmlformats.org/presentationml/2006/ole">
            <mc:AlternateContent xmlns:mc="http://schemas.openxmlformats.org/markup-compatibility/2006">
              <mc:Choice xmlns:v="urn:schemas-microsoft-com:vml" Requires="v">
                <p:oleObj spid="_x0000_s16386" name="" r:id="rId1" imgW="2400300" imgH="444500" progId="Equation.KSEE3">
                  <p:embed/>
                </p:oleObj>
              </mc:Choice>
              <mc:Fallback>
                <p:oleObj name="" r:id="rId1" imgW="2400300" imgH="444500" progId="Equation.KSEE3">
                  <p:embed/>
                  <p:pic>
                    <p:nvPicPr>
                      <p:cNvPr id="0" name="图片 3103"/>
                      <p:cNvPicPr/>
                      <p:nvPr/>
                    </p:nvPicPr>
                    <p:blipFill>
                      <a:blip r:embed="rId2"/>
                      <a:stretch>
                        <a:fillRect/>
                      </a:stretch>
                    </p:blipFill>
                    <p:spPr>
                      <a:xfrm>
                        <a:off x="2133600" y="2057400"/>
                        <a:ext cx="7167563" cy="1327150"/>
                      </a:xfrm>
                      <a:prstGeom prst="rect">
                        <a:avLst/>
                      </a:prstGeom>
                      <a:noFill/>
                      <a:ln w="38100">
                        <a:noFill/>
                        <a:miter/>
                      </a:ln>
                    </p:spPr>
                  </p:pic>
                </p:oleObj>
              </mc:Fallback>
            </mc:AlternateContent>
          </a:graphicData>
        </a:graphic>
      </p:graphicFrame>
      <p:pic>
        <p:nvPicPr>
          <p:cNvPr id="55301" name="Picture 3"/>
          <p:cNvPicPr>
            <a:picLocks noChangeAspect="1"/>
          </p:cNvPicPr>
          <p:nvPr/>
        </p:nvPicPr>
        <p:blipFill>
          <a:blip r:embed="rId3"/>
          <a:stretch>
            <a:fillRect/>
          </a:stretch>
        </p:blipFill>
        <p:spPr>
          <a:xfrm>
            <a:off x="5715000" y="3962400"/>
            <a:ext cx="6232525" cy="2560638"/>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学习率</a:t>
            </a:r>
            <a:endParaRPr lang="zh-CN" altLang="en-US"/>
          </a:p>
        </p:txBody>
      </p:sp>
      <p:sp>
        <p:nvSpPr>
          <p:cNvPr id="3" name="内容占位符 2"/>
          <p:cNvSpPr>
            <a:spLocks noGrp="1"/>
          </p:cNvSpPr>
          <p:nvPr>
            <p:ph idx="1"/>
          </p:nvPr>
        </p:nvSpPr>
        <p:spPr/>
        <p:txBody>
          <a:bodyPr/>
          <a:lstStyle/>
          <a:p>
            <a:r>
              <a:rPr lang="zh-CN" altLang="en-US"/>
              <a:t>初始化</a:t>
            </a:r>
            <a:endParaRPr lang="zh-CN" altLang="en-US"/>
          </a:p>
          <a:p>
            <a:pPr lvl="1"/>
            <a:r>
              <a:rPr lang="zh-CN" altLang="en-US"/>
              <a:t>largest learning rate that does not cause divergence of the training criterion.</a:t>
            </a:r>
            <a:endParaRPr lang="zh-CN" altLang="en-US"/>
          </a:p>
          <a:p>
            <a:r>
              <a:rPr lang="zh-CN" altLang="en-US"/>
              <a:t>渐减的学习率</a:t>
            </a:r>
            <a:endParaRPr lang="zh-CN" altLang="en-US"/>
          </a:p>
          <a:p>
            <a:pPr lvl="1"/>
            <a:r>
              <a:rPr lang="zh-CN" altLang="en-US"/>
              <a:t>  </a:t>
            </a:r>
            <a:endParaRPr lang="zh-CN" altLang="en-US"/>
          </a:p>
          <a:p>
            <a:endParaRPr lang="zh-CN" altLang="en-US"/>
          </a:p>
          <a:p>
            <a:pPr lvl="1"/>
            <a:r>
              <a:rPr lang="zh-CN" altLang="en-US"/>
              <a:t>AdaGrad (Duchi et al. 2011)</a:t>
            </a:r>
            <a:endParaRPr lang="zh-CN" altLang="en-US"/>
          </a:p>
          <a:p>
            <a:pPr lvl="1"/>
            <a:endParaRPr lang="zh-CN" altLang="en-US"/>
          </a:p>
          <a:p>
            <a:pPr lvl="1"/>
            <a:endParaRPr lang="zh-CN" altLang="en-US"/>
          </a:p>
          <a:p>
            <a:pPr lvl="1"/>
            <a:r>
              <a:rPr lang="en-US" altLang="zh-CN"/>
              <a:t>......</a:t>
            </a:r>
            <a:endParaRPr lang="en-US" altLang="zh-CN"/>
          </a:p>
        </p:txBody>
      </p:sp>
      <p:graphicFrame>
        <p:nvGraphicFramePr>
          <p:cNvPr id="56324" name="对象 56323">
            <a:hlinkClick r:id="" action="ppaction://ole?verb=0"/>
          </p:cNvPr>
          <p:cNvGraphicFramePr>
            <a:graphicFrameLocks noChangeAspect="1"/>
          </p:cNvGraphicFramePr>
          <p:nvPr/>
        </p:nvGraphicFramePr>
        <p:xfrm>
          <a:off x="1600200" y="3429000"/>
          <a:ext cx="2133600" cy="977900"/>
        </p:xfrm>
        <a:graphic>
          <a:graphicData uri="http://schemas.openxmlformats.org/presentationml/2006/ole">
            <mc:AlternateContent xmlns:mc="http://schemas.openxmlformats.org/markup-compatibility/2006">
              <mc:Choice xmlns:v="urn:schemas-microsoft-com:vml" Requires="v">
                <p:oleObj spid="_x0000_s17410" name="" r:id="rId1" imgW="915035" imgH="419100" progId="Equation.KSEE3">
                  <p:embed/>
                </p:oleObj>
              </mc:Choice>
              <mc:Fallback>
                <p:oleObj name="" r:id="rId1" imgW="915035" imgH="419100" progId="Equation.KSEE3">
                  <p:embed/>
                  <p:pic>
                    <p:nvPicPr>
                      <p:cNvPr id="0" name="图片 3104"/>
                      <p:cNvPicPr/>
                      <p:nvPr/>
                    </p:nvPicPr>
                    <p:blipFill>
                      <a:blip r:embed="rId2"/>
                      <a:stretch>
                        <a:fillRect/>
                      </a:stretch>
                    </p:blipFill>
                    <p:spPr>
                      <a:xfrm>
                        <a:off x="1600200" y="3429000"/>
                        <a:ext cx="2133600" cy="977900"/>
                      </a:xfrm>
                      <a:prstGeom prst="rect">
                        <a:avLst/>
                      </a:prstGeom>
                      <a:noFill/>
                      <a:ln w="38100">
                        <a:noFill/>
                        <a:miter/>
                      </a:ln>
                    </p:spPr>
                  </p:pic>
                </p:oleObj>
              </mc:Fallback>
            </mc:AlternateContent>
          </a:graphicData>
        </a:graphic>
      </p:graphicFrame>
      <p:pic>
        <p:nvPicPr>
          <p:cNvPr id="56325" name="图片 56324"/>
          <p:cNvPicPr>
            <a:picLocks noChangeAspect="1"/>
          </p:cNvPicPr>
          <p:nvPr/>
        </p:nvPicPr>
        <p:blipFill>
          <a:blip r:embed="rId3"/>
          <a:stretch>
            <a:fillRect/>
          </a:stretch>
        </p:blipFill>
        <p:spPr>
          <a:xfrm>
            <a:off x="3494405" y="5071110"/>
            <a:ext cx="5203825" cy="1238250"/>
          </a:xfrm>
          <a:prstGeom prst="rect">
            <a:avLst/>
          </a:prstGeom>
          <a:noFill/>
          <a:ln w="9525">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超参数搜索</a:t>
            </a:r>
            <a:endParaRPr lang="zh-CN" altLang="en-US" dirty="0">
              <a:ea typeface="宋体" panose="02010600030101010101" pitchFamily="2" charset="-122"/>
            </a:endParaRPr>
          </a:p>
        </p:txBody>
      </p:sp>
      <p:sp>
        <p:nvSpPr>
          <p:cNvPr id="58371" name="文本占位符 58370"/>
          <p:cNvSpPr>
            <a:spLocks noGrp="1"/>
          </p:cNvSpPr>
          <p:nvPr>
            <p:ph type="body" idx="1"/>
          </p:nvPr>
        </p:nvSpPr>
        <p:spPr>
          <a:xfrm>
            <a:off x="406400" y="1397000"/>
            <a:ext cx="4776788" cy="4729163"/>
          </a:xfrm>
        </p:spPr>
        <p:txBody>
          <a:bodyPr vert="horz" wrap="square" lIns="91436" tIns="45718" rIns="91436" bIns="45718" anchor="t"/>
          <a:lstStyle/>
          <a:p>
            <a:pPr marL="1905" indent="-1905">
              <a:lnSpc>
                <a:spcPct val="90000"/>
              </a:lnSpc>
            </a:pPr>
            <a:r>
              <a:rPr lang="zh-CN" altLang="en-US" dirty="0">
                <a:ea typeface="宋体" panose="02010600030101010101" pitchFamily="2" charset="-122"/>
              </a:rPr>
              <a:t>超参数</a:t>
            </a:r>
            <a:endParaRPr lang="zh-CN" altLang="en-US" dirty="0">
              <a:ea typeface="宋体" panose="02010600030101010101" pitchFamily="2" charset="-122"/>
            </a:endParaRPr>
          </a:p>
          <a:p>
            <a:pPr marL="459105" lvl="1" indent="-1905">
              <a:lnSpc>
                <a:spcPct val="90000"/>
              </a:lnSpc>
            </a:pPr>
            <a:r>
              <a:rPr lang="zh-CN" altLang="en-US" dirty="0"/>
              <a:t>learning rate.</a:t>
            </a:r>
            <a:endParaRPr lang="zh-CN" altLang="en-US" dirty="0"/>
          </a:p>
          <a:p>
            <a:pPr marL="459105" lvl="1" indent="-1905">
              <a:lnSpc>
                <a:spcPct val="90000"/>
              </a:lnSpc>
            </a:pPr>
            <a:r>
              <a:rPr lang="zh-CN" altLang="en-US" dirty="0"/>
              <a:t>Early</a:t>
            </a:r>
            <a:r>
              <a:rPr lang="zh-CN" altLang="en-US" dirty="0">
                <a:ea typeface="宋体" panose="02010600030101010101" pitchFamily="2" charset="-122"/>
              </a:rPr>
              <a:t> </a:t>
            </a:r>
            <a:r>
              <a:rPr lang="zh-CN" altLang="en-US" dirty="0"/>
              <a:t>stopping</a:t>
            </a:r>
            <a:r>
              <a:rPr lang="zh-CN" altLang="en-US" dirty="0">
                <a:ea typeface="宋体" panose="02010600030101010101" pitchFamily="2" charset="-122"/>
              </a:rPr>
              <a:t>.</a:t>
            </a:r>
            <a:endParaRPr lang="zh-CN" altLang="en-US" dirty="0">
              <a:ea typeface="宋体" panose="02010600030101010101" pitchFamily="2" charset="-122"/>
            </a:endParaRPr>
          </a:p>
          <a:p>
            <a:pPr marL="459105" lvl="1" indent="-1905">
              <a:lnSpc>
                <a:spcPct val="90000"/>
              </a:lnSpc>
            </a:pPr>
            <a:r>
              <a:rPr lang="zh-CN" altLang="en-US" dirty="0"/>
              <a:t>weight decay.</a:t>
            </a:r>
            <a:endParaRPr lang="zh-CN" altLang="en-US" dirty="0"/>
          </a:p>
          <a:p>
            <a:pPr marL="459105" lvl="1" indent="-1905">
              <a:lnSpc>
                <a:spcPct val="90000"/>
              </a:lnSpc>
            </a:pPr>
            <a:r>
              <a:rPr lang="zh-CN" altLang="en-US" dirty="0"/>
              <a:t>Layer specific settings.</a:t>
            </a:r>
            <a:endParaRPr lang="zh-CN" altLang="en-US" dirty="0"/>
          </a:p>
          <a:p>
            <a:pPr marL="459105" lvl="1" indent="-1905">
              <a:lnSpc>
                <a:spcPct val="90000"/>
              </a:lnSpc>
            </a:pPr>
            <a:r>
              <a:rPr lang="zh-CN" altLang="en-US" dirty="0">
                <a:ea typeface="宋体" panose="02010600030101010101" pitchFamily="2" charset="-122"/>
              </a:rPr>
              <a:t>……</a:t>
            </a:r>
            <a:endParaRPr lang="zh-CN" altLang="en-US" dirty="0">
              <a:ea typeface="宋体" panose="02010600030101010101" pitchFamily="2" charset="-122"/>
            </a:endParaRPr>
          </a:p>
          <a:p>
            <a:pPr marL="1905" lvl="1" indent="455295">
              <a:lnSpc>
                <a:spcPct val="90000"/>
              </a:lnSpc>
            </a:pPr>
            <a:endParaRPr lang="zh-CN" altLang="en-US" dirty="0"/>
          </a:p>
          <a:p>
            <a:pPr marL="1905" indent="-1905">
              <a:lnSpc>
                <a:spcPct val="90000"/>
              </a:lnSpc>
            </a:pPr>
            <a:endParaRPr lang="zh-CN" altLang="en-US" dirty="0"/>
          </a:p>
        </p:txBody>
      </p:sp>
      <p:pic>
        <p:nvPicPr>
          <p:cNvPr id="58372" name="图片 58371"/>
          <p:cNvPicPr>
            <a:picLocks noChangeAspect="1"/>
          </p:cNvPicPr>
          <p:nvPr/>
        </p:nvPicPr>
        <p:blipFill>
          <a:blip r:embed="rId1"/>
          <a:stretch>
            <a:fillRect/>
          </a:stretch>
        </p:blipFill>
        <p:spPr>
          <a:xfrm>
            <a:off x="5410200" y="3200400"/>
            <a:ext cx="6248400" cy="3074988"/>
          </a:xfrm>
          <a:prstGeom prst="rect">
            <a:avLst/>
          </a:prstGeom>
          <a:noFill/>
          <a:ln w="9525">
            <a:noFill/>
          </a:ln>
        </p:spPr>
      </p:pic>
      <p:sp>
        <p:nvSpPr>
          <p:cNvPr id="58373" name="矩形 58372"/>
          <p:cNvSpPr>
            <a:spLocks noGrp="1"/>
          </p:cNvSpPr>
          <p:nvPr/>
        </p:nvSpPr>
        <p:spPr>
          <a:xfrm>
            <a:off x="5791200" y="1447800"/>
            <a:ext cx="6248400" cy="2286000"/>
          </a:xfrm>
          <a:prstGeom prst="rect">
            <a:avLst/>
          </a:prstGeom>
          <a:noFill/>
          <a:ln w="9525">
            <a:noFill/>
          </a:ln>
        </p:spPr>
        <p:txBody>
          <a:bodyPr vert="horz" wrap="square" lIns="91436" tIns="45718" rIns="91436" bIns="45718" anchor="t"/>
          <a:lstStyle>
            <a:lvl1pPr marL="342900" lvl="0" indent="-3429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3200" kern="1200">
                <a:solidFill>
                  <a:schemeClr val="accent2"/>
                </a:solidFill>
                <a:latin typeface="Calibri" panose="020F0502020204030204" pitchFamily="2" charset="0"/>
                <a:ea typeface="Arial" panose="020B0604020202020204" pitchFamily="34" charset="0"/>
                <a:sym typeface="Arial" panose="020B0604020202020204" pitchFamily="34" charset="0"/>
              </a:defRPr>
            </a:lvl1pPr>
            <a:lvl2pPr marL="742950" lvl="1" indent="-28575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800" kern="1200">
                <a:solidFill>
                  <a:schemeClr val="tx1"/>
                </a:solidFill>
                <a:latin typeface="Calibri" panose="020F0502020204030204" pitchFamily="2" charset="0"/>
                <a:ea typeface="+mn-ea"/>
                <a:cs typeface="+mn-cs"/>
                <a:sym typeface="Arial" panose="020B0604020202020204" pitchFamily="34" charset="0"/>
              </a:defRPr>
            </a:lvl2pPr>
            <a:lvl3pPr marL="1143000" lvl="2"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400" kern="1200">
                <a:solidFill>
                  <a:schemeClr val="tx1"/>
                </a:solidFill>
                <a:latin typeface="Calibri" panose="020F0502020204030204" pitchFamily="2" charset="0"/>
                <a:ea typeface="+mn-ea"/>
                <a:cs typeface="+mn-cs"/>
                <a:sym typeface="Arial" panose="020B0604020202020204" pitchFamily="34" charset="0"/>
              </a:defRPr>
            </a:lvl3pPr>
            <a:lvl4pPr marL="1600200" lvl="3" indent="-228600" algn="l" defTabSz="0" eaLnBrk="1" fontAlgn="base" latinLnBrk="0" hangingPunct="1">
              <a:lnSpc>
                <a:spcPct val="100000"/>
              </a:lnSpc>
              <a:spcBef>
                <a:spcPct val="20000"/>
              </a:spcBef>
              <a:spcAft>
                <a:spcPct val="0"/>
              </a:spcAft>
              <a:buClr>
                <a:schemeClr val="tx1"/>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4pPr>
            <a:lvl5pPr marL="2057400" lvl="4" indent="-228600" algn="l" defTabSz="0" eaLnBrk="1" fontAlgn="base" latinLnBrk="0" hangingPunct="1">
              <a:lnSpc>
                <a:spcPct val="100000"/>
              </a:lnSpc>
              <a:spcBef>
                <a:spcPct val="20000"/>
              </a:spcBef>
              <a:spcAft>
                <a:spcPct val="0"/>
              </a:spcAft>
              <a:buClr>
                <a:schemeClr val="accent2"/>
              </a:buClr>
              <a:buFont typeface="Wingdings" panose="05000000000000000000" pitchFamily="2" charset="2"/>
              <a:buChar char="§"/>
              <a:defRPr sz="2000" kern="1200">
                <a:solidFill>
                  <a:schemeClr val="tx1"/>
                </a:solidFill>
                <a:latin typeface="Calibri" panose="020F0502020204030204" pitchFamily="2" charset="0"/>
                <a:ea typeface="+mn-ea"/>
                <a:cs typeface="+mn-cs"/>
                <a:sym typeface="Arial" panose="020B0604020202020204" pitchFamily="34" charset="0"/>
              </a:defRPr>
            </a:lvl5pPr>
          </a:lstStyle>
          <a:p>
            <a:pPr marL="1905" lvl="0" indent="-1905">
              <a:lnSpc>
                <a:spcPct val="90000"/>
              </a:lnSpc>
            </a:pPr>
            <a:r>
              <a:rPr lang="en-US" altLang="zh-CN"/>
              <a:t>Grid search</a:t>
            </a:r>
            <a:endParaRPr lang="en-US" altLang="zh-CN"/>
          </a:p>
          <a:p>
            <a:pPr marL="1905" lvl="0" indent="-1905">
              <a:lnSpc>
                <a:spcPct val="90000"/>
              </a:lnSpc>
            </a:pPr>
            <a:r>
              <a:rPr lang="en-US" altLang="zh-CN"/>
              <a:t>Multi-resolution search</a:t>
            </a:r>
            <a:endParaRPr lang="en-US" altLang="zh-CN"/>
          </a:p>
          <a:p>
            <a:pPr marL="1905" lvl="0" indent="-1905">
              <a:lnSpc>
                <a:spcPct val="90000"/>
              </a:lnSpc>
            </a:pPr>
            <a:r>
              <a:rPr lang="en-US" altLang="zh-CN"/>
              <a:t>Random search </a:t>
            </a:r>
            <a:endParaRPr lang="en-US" altLang="zh-CN"/>
          </a:p>
        </p:txBody>
      </p:sp>
      <p:sp>
        <p:nvSpPr>
          <p:cNvPr id="58374" name="文本框 58373"/>
          <p:cNvSpPr txBox="1"/>
          <p:nvPr/>
        </p:nvSpPr>
        <p:spPr>
          <a:xfrm>
            <a:off x="3657600" y="6248400"/>
            <a:ext cx="8534400" cy="639763"/>
          </a:xfrm>
          <a:prstGeom prst="rect">
            <a:avLst/>
          </a:prstGeom>
          <a:noFill/>
          <a:ln w="9525">
            <a:noFill/>
          </a:ln>
        </p:spPr>
        <p:txBody>
          <a:bodyPr wrap="square" anchor="t">
            <a:spAutoFit/>
          </a:bodyPr>
          <a:lstStyle/>
          <a:p>
            <a:pPr lvl="0"/>
            <a:r>
              <a:rPr lang="en-US" altLang="zh-CN">
                <a:latin typeface="Arial" panose="020B0604020202020204" pitchFamily="34" charset="0"/>
                <a:ea typeface="宋体" panose="02010600030101010101" pitchFamily="2" charset="-122"/>
              </a:rPr>
              <a:t>James Bergstra and Yoshua Bengio, Random Search for Hyper-Parameter Optimization (2012), in: Journal of Machine Learning Research, 13(281--305)</a:t>
            </a:r>
            <a:endParaRPr lang="en-US" altLang="zh-CN">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3" grpId="0" bldLvl="0"/>
      <p:bldP spid="58374" grpId="0" bldLvl="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小结</a:t>
            </a:r>
            <a:endParaRPr lang="zh-CN" altLang="en-US" dirty="0">
              <a:ea typeface="宋体" panose="02010600030101010101" pitchFamily="2" charset="-122"/>
            </a:endParaRPr>
          </a:p>
        </p:txBody>
      </p:sp>
      <p:sp>
        <p:nvSpPr>
          <p:cNvPr id="103426"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sym typeface="+mn-ea"/>
              </a:rPr>
              <a:t>Deep Boltzmann Machines, DBM</a:t>
            </a:r>
            <a:endParaRPr lang="zh-CN" altLang="en-US" dirty="0">
              <a:ea typeface="宋体" panose="02010600030101010101" pitchFamily="2" charset="-122"/>
              <a:sym typeface="+mn-ea"/>
            </a:endParaRPr>
          </a:p>
          <a:p>
            <a:pPr eaLnBrk="1" hangingPunct="1"/>
            <a:r>
              <a:rPr lang="zh-CN" altLang="en-US" dirty="0">
                <a:ea typeface="宋体" panose="02010600030101010101" pitchFamily="2" charset="-122"/>
                <a:sym typeface="+mn-ea"/>
              </a:rPr>
              <a:t>Convolutional Neural Network, CNN</a:t>
            </a:r>
            <a:endParaRPr lang="zh-CN" altLang="en-US" sz="3200" dirty="0">
              <a:ea typeface="宋体" panose="02010600030101010101" pitchFamily="2" charset="-122"/>
            </a:endParaRPr>
          </a:p>
          <a:p>
            <a:pPr marL="1905" lvl="1" indent="455295"/>
            <a:r>
              <a:rPr lang="zh-CN" altLang="en-US" sz="3200" dirty="0">
                <a:solidFill>
                  <a:schemeClr val="accent2"/>
                </a:solidFill>
                <a:ea typeface="宋体" panose="02010600030101010101" pitchFamily="2" charset="-122"/>
                <a:sym typeface="+mn-ea"/>
              </a:rPr>
              <a:t>Recurrent Neural Networks, RNN</a:t>
            </a:r>
            <a:endParaRPr lang="zh-CN" altLang="en-US" sz="3200" dirty="0">
              <a:solidFill>
                <a:schemeClr val="accent2"/>
              </a:solidFill>
              <a:ea typeface="宋体" panose="02010600030101010101" pitchFamily="2" charset="-122"/>
            </a:endParaRPr>
          </a:p>
          <a:p>
            <a:pPr marL="1905" lvl="1" indent="455295"/>
            <a:endParaRPr lang="zh-CN" altLang="en-US" sz="3200" dirty="0"/>
          </a:p>
          <a:p>
            <a:pPr marL="1905" lvl="1" indent="455295"/>
            <a:endParaRPr lang="zh-CN" altLang="en-US" sz="3200" dirty="0"/>
          </a:p>
          <a:p>
            <a:pPr eaLnBrk="1" hangingPunct="1"/>
            <a:r>
              <a:rPr lang="zh-CN" altLang="en-US" sz="3200" dirty="0">
                <a:ea typeface="宋体" panose="02010600030101010101" pitchFamily="2" charset="-122"/>
                <a:sym typeface="+mn-ea"/>
              </a:rPr>
              <a:t>深度学习的使用</a:t>
            </a:r>
            <a:endParaRPr lang="zh-CN" altLang="en-US" dirty="0">
              <a:ea typeface="宋体" panose="02010600030101010101"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16737"/>
          <p:cNvSpPr>
            <a:spLocks noGrp="1"/>
          </p:cNvSpPr>
          <p:nvPr>
            <p:ph type="ctrTitle"/>
          </p:nvPr>
        </p:nvSpPr>
        <p:spPr>
          <a:xfrm>
            <a:off x="914400" y="2130425"/>
            <a:ext cx="10363200" cy="1470025"/>
          </a:xfrm>
        </p:spPr>
        <p:txBody>
          <a:bodyPr vert="horz" wrap="square" lIns="91436" tIns="45718" rIns="91436" bIns="45718" anchor="ctr"/>
          <a:lstStyle/>
          <a:p>
            <a:pPr>
              <a:buNone/>
            </a:pPr>
            <a:r>
              <a:rPr lang="zh-CN" altLang="en-US" sz="4400" kern="1200" dirty="0">
                <a:latin typeface="Calibri" panose="020F0502020204030204" pitchFamily="2" charset="0"/>
                <a:ea typeface="宋体" panose="02010600030101010101" pitchFamily="2" charset="-122"/>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sym typeface="Arial" panose="020B0604020202020204" pitchFamily="34" charset="0"/>
            </a:endParaRPr>
          </a:p>
        </p:txBody>
      </p:sp>
      <p:sp>
        <p:nvSpPr>
          <p:cNvPr id="116739" name="副标题 116738"/>
          <p:cNvSpPr>
            <a:spLocks noGrp="1"/>
          </p:cNvSpPr>
          <p:nvPr>
            <p:ph type="subTitle" idx="1"/>
          </p:nvPr>
        </p:nvSpPr>
        <p:spPr>
          <a:xfrm>
            <a:off x="1828800" y="3886200"/>
            <a:ext cx="8534400" cy="1752600"/>
          </a:xfrm>
        </p:spPr>
        <p:txBody>
          <a:bodyPr vert="horz" wrap="square" lIns="91436" tIns="45718" rIns="91436" bIns="45718" anchor="t"/>
          <a:lstStyle/>
          <a:p>
            <a:pPr marL="342900" indent="-342900" algn="l" defTabSz="0">
              <a:buFont typeface="Wingdings" panose="05000000000000000000" pitchFamily="2" charset="2"/>
            </a:pPr>
            <a:endParaRPr sz="3200" kern="120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p:cNvSpPr>
          <p:nvPr>
            <p:ph type="title"/>
          </p:nvPr>
        </p:nvSpPr>
        <p:spPr/>
        <p:txBody>
          <a:bodyPr wrap="square" lIns="91436" tIns="45718" rIns="91436" bIns="45718" anchor="ctr"/>
          <a:lstStyle/>
          <a:p>
            <a:pPr eaLnBrk="1" hangingPunct="1"/>
            <a:r>
              <a:rPr lang="zh-CN" altLang="en-US" dirty="0">
                <a:ea typeface="宋体" panose="02010600030101010101" pitchFamily="2" charset="-122"/>
              </a:rPr>
              <a:t>RBM</a:t>
            </a:r>
            <a:endParaRPr lang="zh-CN" altLang="en-US" dirty="0">
              <a:ea typeface="宋体" panose="02010600030101010101" pitchFamily="2" charset="-122"/>
            </a:endParaRPr>
          </a:p>
        </p:txBody>
      </p:sp>
      <p:sp>
        <p:nvSpPr>
          <p:cNvPr id="89090" name="Rectangle 3"/>
          <p:cNvSpPr>
            <a:spLocks noGrp="1"/>
          </p:cNvSpPr>
          <p:nvPr>
            <p:ph idx="1"/>
          </p:nvPr>
        </p:nvSpPr>
        <p:spPr/>
        <p:txBody>
          <a:bodyPr wrap="square" lIns="91436" tIns="45718" rIns="91436" bIns="45718" anchor="t"/>
          <a:lstStyle/>
          <a:p>
            <a:pPr eaLnBrk="1" hangingPunct="1"/>
            <a:r>
              <a:rPr lang="zh-CN" altLang="en-US" dirty="0">
                <a:ea typeface="宋体" panose="02010600030101010101" pitchFamily="2" charset="-122"/>
              </a:rPr>
              <a:t>CD-1算法</a:t>
            </a:r>
            <a:endParaRPr lang="zh-CN" altLang="en-US" dirty="0">
              <a:ea typeface="宋体" panose="02010600030101010101" pitchFamily="2" charset="-122"/>
            </a:endParaRPr>
          </a:p>
        </p:txBody>
      </p:sp>
      <p:pic>
        <p:nvPicPr>
          <p:cNvPr id="89091" name="Picture 4"/>
          <p:cNvPicPr>
            <a:picLocks noChangeAspect="1"/>
          </p:cNvPicPr>
          <p:nvPr/>
        </p:nvPicPr>
        <p:blipFill>
          <a:blip r:embed="rId1"/>
          <a:stretch>
            <a:fillRect/>
          </a:stretch>
        </p:blipFill>
        <p:spPr>
          <a:xfrm>
            <a:off x="2895600" y="1143000"/>
            <a:ext cx="7391400" cy="5567363"/>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01377"/>
          <p:cNvSpPr>
            <a:spLocks noGrp="1"/>
          </p:cNvSpPr>
          <p:nvPr>
            <p:ph type="title"/>
          </p:nvPr>
        </p:nvSpPr>
        <p:spPr/>
        <p:txBody>
          <a:bodyPr vert="horz" wrap="square" lIns="91436" tIns="45718" rIns="91436" bIns="45718" anchor="ctr"/>
          <a:lstStyle/>
          <a:p>
            <a:r>
              <a:rPr lang="zh-CN" altLang="en-US" dirty="0">
                <a:ea typeface="宋体" panose="02010600030101010101" pitchFamily="2" charset="-122"/>
              </a:rPr>
              <a:t>DBM vs DBN</a:t>
            </a:r>
            <a:endParaRPr lang="zh-CN" altLang="en-US" dirty="0"/>
          </a:p>
        </p:txBody>
      </p:sp>
      <p:sp>
        <p:nvSpPr>
          <p:cNvPr id="101379" name="文本占位符 101378"/>
          <p:cNvSpPr>
            <a:spLocks noGrp="1"/>
          </p:cNvSpPr>
          <p:nvPr>
            <p:ph type="body" idx="1"/>
          </p:nvPr>
        </p:nvSpPr>
        <p:spPr/>
        <p:txBody>
          <a:bodyPr vert="horz" wrap="square" lIns="91436" tIns="45718" rIns="91436" bIns="45718" anchor="t"/>
          <a:lstStyle/>
          <a:p>
            <a:r>
              <a:rPr lang="zh-CN" altLang="en-US" dirty="0">
                <a:ea typeface="宋体" panose="02010600030101010101" pitchFamily="2" charset="-122"/>
              </a:rPr>
              <a:t>多层模型中，层间的无向连接构成完全的Boltzmann机</a:t>
            </a:r>
            <a:endParaRPr lang="zh-CN" altLang="en-US" dirty="0"/>
          </a:p>
        </p:txBody>
      </p:sp>
      <p:pic>
        <p:nvPicPr>
          <p:cNvPr id="101380" name="图片 101379"/>
          <p:cNvPicPr>
            <a:picLocks noChangeAspect="1"/>
          </p:cNvPicPr>
          <p:nvPr/>
        </p:nvPicPr>
        <p:blipFill>
          <a:blip r:embed="rId1"/>
          <a:stretch>
            <a:fillRect/>
          </a:stretch>
        </p:blipFill>
        <p:spPr>
          <a:xfrm>
            <a:off x="2590800" y="2209800"/>
            <a:ext cx="3276600" cy="3640138"/>
          </a:xfrm>
          <a:prstGeom prst="rect">
            <a:avLst/>
          </a:prstGeom>
          <a:noFill/>
          <a:ln w="9525">
            <a:noFill/>
          </a:ln>
        </p:spPr>
      </p:pic>
      <p:pic>
        <p:nvPicPr>
          <p:cNvPr id="101381" name="图片 101380"/>
          <p:cNvPicPr>
            <a:picLocks noChangeAspect="1"/>
          </p:cNvPicPr>
          <p:nvPr/>
        </p:nvPicPr>
        <p:blipFill>
          <a:blip r:embed="rId2"/>
          <a:stretch>
            <a:fillRect/>
          </a:stretch>
        </p:blipFill>
        <p:spPr>
          <a:xfrm>
            <a:off x="6553200" y="2209800"/>
            <a:ext cx="3352800" cy="3632200"/>
          </a:xfrm>
          <a:prstGeom prst="rect">
            <a:avLst/>
          </a:prstGeom>
          <a:noFill/>
          <a:ln w="9525">
            <a:noFill/>
          </a:ln>
        </p:spPr>
      </p:pic>
      <p:sp>
        <p:nvSpPr>
          <p:cNvPr id="101382" name="文本框 101381"/>
          <p:cNvSpPr txBox="1"/>
          <p:nvPr/>
        </p:nvSpPr>
        <p:spPr>
          <a:xfrm>
            <a:off x="2438400" y="6019800"/>
            <a:ext cx="3802063" cy="457200"/>
          </a:xfrm>
          <a:prstGeom prst="rect">
            <a:avLst/>
          </a:prstGeom>
          <a:noFill/>
          <a:ln w="9525">
            <a:noFill/>
          </a:ln>
        </p:spPr>
        <p:txBody>
          <a:bodyPr wrap="square">
            <a:spAutoFit/>
          </a:bodyPr>
          <a:lstStyle/>
          <a:p>
            <a:pPr lvl="0"/>
            <a:r>
              <a:rPr lang="zh-CN" altLang="en-US" sz="2400" dirty="0">
                <a:latin typeface="Arial" panose="020B0604020202020204" pitchFamily="34" charset="0"/>
                <a:ea typeface="宋体" panose="02010600030101010101" pitchFamily="2" charset="-122"/>
              </a:rPr>
              <a:t>Deep Boltzmann Machine</a:t>
            </a:r>
            <a:endParaRPr lang="zh-CN" altLang="en-US" sz="2400" dirty="0">
              <a:latin typeface="Arial" panose="020B0604020202020204" pitchFamily="34" charset="0"/>
              <a:ea typeface="宋体" panose="02010600030101010101" pitchFamily="2" charset="-122"/>
            </a:endParaRPr>
          </a:p>
        </p:txBody>
      </p:sp>
      <p:sp>
        <p:nvSpPr>
          <p:cNvPr id="101383" name="文本框 101382"/>
          <p:cNvSpPr txBox="1"/>
          <p:nvPr/>
        </p:nvSpPr>
        <p:spPr>
          <a:xfrm>
            <a:off x="6858000" y="6019800"/>
            <a:ext cx="3406775" cy="457200"/>
          </a:xfrm>
          <a:prstGeom prst="rect">
            <a:avLst/>
          </a:prstGeom>
          <a:noFill/>
          <a:ln w="9525">
            <a:noFill/>
          </a:ln>
        </p:spPr>
        <p:txBody>
          <a:bodyPr vert="horz" wrap="square" anchor="t">
            <a:spAutoFit/>
          </a:bodyPr>
          <a:lstStyle/>
          <a:p>
            <a:pPr lvl="0"/>
            <a:r>
              <a:rPr lang="zh-CN" altLang="en-US" sz="2400" dirty="0">
                <a:latin typeface="Arial" panose="020B0604020202020204" pitchFamily="34" charset="0"/>
                <a:ea typeface="宋体" panose="02010600030101010101" pitchFamily="2" charset="-122"/>
              </a:rPr>
              <a:t>Deep Belief Network</a:t>
            </a:r>
            <a:endParaRPr lang="zh-CN" altLang="en-US" sz="2400" dirty="0">
              <a:latin typeface="Arial" panose="020B0604020202020204" pitchFamily="34" charset="0"/>
              <a:ea typeface="宋体" panose="02010600030101010101" pitchFamily="2" charset="-122"/>
            </a:endParaRPr>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Calibri"/>
        <a:ea typeface="Arial"/>
        <a:cs typeface=""/>
      </a:majorFont>
      <a:minorFont>
        <a:latin typeface="Calibri"/>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8899</Words>
  <Application>WPS 演示</Application>
  <PresentationFormat>自定义</PresentationFormat>
  <Paragraphs>621</Paragraphs>
  <Slides>76</Slides>
  <Notes>15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24</vt:i4>
      </vt:variant>
      <vt:variant>
        <vt:lpstr>幻灯片标题</vt:lpstr>
      </vt:variant>
      <vt:variant>
        <vt:i4>76</vt:i4>
      </vt:variant>
    </vt:vector>
  </HeadingPairs>
  <TitlesOfParts>
    <vt:vector size="109" baseType="lpstr">
      <vt:lpstr>Arial</vt:lpstr>
      <vt:lpstr>宋体</vt:lpstr>
      <vt:lpstr>Wingdings</vt:lpstr>
      <vt:lpstr>Calibri</vt:lpstr>
      <vt:lpstr>Times New Roman</vt:lpstr>
      <vt:lpstr>Arial Unicode MS</vt:lpstr>
      <vt:lpstr>微软雅黑</vt:lpstr>
      <vt:lpstr>Arial</vt:lpstr>
      <vt:lpstr>dan-berkeley-nlp-v1</vt:lpstr>
      <vt:lpstr>Paint.Picture</vt:lpstr>
      <vt:lpstr>Paint.Picture</vt:lpstr>
      <vt:lpstr>Paint.Picture</vt:lpstr>
      <vt:lpstr>Paint.Picture</vt:lpstr>
      <vt:lpstr>PBrush</vt:lpstr>
      <vt:lpstr>Paint.Picture</vt:lpstr>
      <vt:lpstr>Paint.Picture</vt:lpstr>
      <vt:lpstr>Equation.3</vt:lpstr>
      <vt:lpstr>PBrush</vt:lpstr>
      <vt:lpstr>PBrush</vt:lpstr>
      <vt:lpstr>Paint.Picture</vt:lpstr>
      <vt:lpstr>Paint.Picture</vt:lpstr>
      <vt:lpstr>Equation.KSEE3</vt:lpstr>
      <vt:lpstr>Equation.KSEE3</vt:lpstr>
      <vt:lpstr>Equation.KSEE3</vt:lpstr>
      <vt:lpstr>Equation.KSEE3</vt:lpstr>
      <vt:lpstr>Equation.KSEE3</vt:lpstr>
      <vt:lpstr>Paint.Picture</vt:lpstr>
      <vt:lpstr>Equation.KSEE3</vt:lpstr>
      <vt:lpstr>Equation.KSEE3</vt:lpstr>
      <vt:lpstr>Equation.KSEE3</vt:lpstr>
      <vt:lpstr>Equation.KSEE3</vt:lpstr>
      <vt:lpstr>Equation.3</vt:lpstr>
      <vt:lpstr>Paint.Picture</vt:lpstr>
      <vt:lpstr>深度神经网络 II Deep Neural Networks</vt:lpstr>
      <vt:lpstr>内容</vt:lpstr>
      <vt:lpstr>             Deep Learning的常用模型                       ——Deep Boltzmann Machines, DBM</vt:lpstr>
      <vt:lpstr>回顾：Deep Belief Network, DBN</vt:lpstr>
      <vt:lpstr>DBN Greedy training</vt:lpstr>
      <vt:lpstr>RBM</vt:lpstr>
      <vt:lpstr>RBM</vt:lpstr>
      <vt:lpstr>RBM</vt:lpstr>
      <vt:lpstr>DBM vs DBN</vt:lpstr>
      <vt:lpstr>Deep Boltzmann Machines</vt:lpstr>
      <vt:lpstr>DBM</vt:lpstr>
      <vt:lpstr>两层DBM</vt:lpstr>
      <vt:lpstr>DBM</vt:lpstr>
      <vt:lpstr>例：两层BM</vt:lpstr>
      <vt:lpstr>例：NORB dataset</vt:lpstr>
      <vt:lpstr>例：NORB dataset</vt:lpstr>
      <vt:lpstr>Greedy Layer Wise Training</vt:lpstr>
      <vt:lpstr>Why Greedy Layer Wise Training Works</vt:lpstr>
      <vt:lpstr>             Deep Learning的常用模型                       ——Convolutional Neural Networks, CNN</vt:lpstr>
      <vt:lpstr>Convolutional Neural Networks卷积神经网络</vt:lpstr>
      <vt:lpstr>Hubel-Wiesel结构</vt:lpstr>
      <vt:lpstr>局部连接</vt:lpstr>
      <vt:lpstr>局部连接</vt:lpstr>
      <vt:lpstr>Convolution卷积</vt:lpstr>
      <vt:lpstr>卷积</vt:lpstr>
      <vt:lpstr>多卷积核</vt:lpstr>
      <vt:lpstr>卷积Convolution</vt:lpstr>
      <vt:lpstr>PowerPoint 演示文稿</vt:lpstr>
      <vt:lpstr>Pooling池化</vt:lpstr>
      <vt:lpstr>CNN基本结构</vt:lpstr>
      <vt:lpstr>CNN结构</vt:lpstr>
      <vt:lpstr>CNN训练过程</vt:lpstr>
      <vt:lpstr>CNN反向传播</vt:lpstr>
      <vt:lpstr>PowerPoint 演示文稿</vt:lpstr>
      <vt:lpstr>残差的反向传播</vt:lpstr>
      <vt:lpstr>PowerPoint 演示文稿</vt:lpstr>
      <vt:lpstr>残差的反向传播</vt:lpstr>
      <vt:lpstr>例：文字识别系统LeNet-5</vt:lpstr>
      <vt:lpstr>文字识别系统LeNet-5</vt:lpstr>
      <vt:lpstr>卷积神经网络</vt:lpstr>
      <vt:lpstr>ImageNet CNN</vt:lpstr>
      <vt:lpstr>ImageNet CNN</vt:lpstr>
      <vt:lpstr>CNN的改进</vt:lpstr>
      <vt:lpstr>CNN的改进</vt:lpstr>
      <vt:lpstr>CNN改进</vt:lpstr>
      <vt:lpstr>CNNs in the 2010s</vt:lpstr>
      <vt:lpstr>DeepID</vt:lpstr>
      <vt:lpstr>GoogLeNet---Very Deep</vt:lpstr>
      <vt:lpstr>             Deep Learning的常用模型                       —— Recurrent Neural Networks, RNN 		     —— Long Short Term Memory, LSTM</vt:lpstr>
      <vt:lpstr>序列数据建模(modeling sequences)</vt:lpstr>
      <vt:lpstr>Recurrent Neural Networks, RNN</vt:lpstr>
      <vt:lpstr>RNN</vt:lpstr>
      <vt:lpstr>RNN</vt:lpstr>
      <vt:lpstr>Training RNNs with backpropagation</vt:lpstr>
      <vt:lpstr>BPTT, Back Propagation Through Time</vt:lpstr>
      <vt:lpstr>BPTT</vt:lpstr>
      <vt:lpstr>BPTT</vt:lpstr>
      <vt:lpstr>BP的困难</vt:lpstr>
      <vt:lpstr>梯度的膨胀或消散</vt:lpstr>
      <vt:lpstr>Long Short Term Memory, LSTM</vt:lpstr>
      <vt:lpstr>PowerPoint 演示文稿</vt:lpstr>
      <vt:lpstr>Backpropagation through a memory cell</vt:lpstr>
      <vt:lpstr>LSTM</vt:lpstr>
      <vt:lpstr>PowerPoint 演示文稿</vt:lpstr>
      <vt:lpstr>LSTM</vt:lpstr>
      <vt:lpstr>LSTM</vt:lpstr>
      <vt:lpstr>RNN-LSTMs for Machine Translation</vt:lpstr>
      <vt:lpstr>Audio Trend: LSTMs end-to-end!</vt:lpstr>
      <vt:lpstr>Deep learning in practice</vt:lpstr>
      <vt:lpstr>开源平台</vt:lpstr>
      <vt:lpstr>监控梯度</vt:lpstr>
      <vt:lpstr>Mini-Batch</vt:lpstr>
      <vt:lpstr>学习率</vt:lpstr>
      <vt:lpstr>超参数搜索</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officer</cp:lastModifiedBy>
  <cp:revision>2971</cp:revision>
  <cp:lastPrinted>2014-04-15T18:16:00Z</cp:lastPrinted>
  <dcterms:created xsi:type="dcterms:W3CDTF">2004-08-27T04:16:00Z</dcterms:created>
  <dcterms:modified xsi:type="dcterms:W3CDTF">2018-10-16T05:17:14Z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